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36"/>
  </p:notesMasterIdLst>
  <p:sldIdLst>
    <p:sldId id="308" r:id="rId4"/>
    <p:sldId id="306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59" r:id="rId14"/>
    <p:sldId id="358" r:id="rId15"/>
    <p:sldId id="361" r:id="rId16"/>
    <p:sldId id="360" r:id="rId17"/>
    <p:sldId id="362" r:id="rId18"/>
    <p:sldId id="363" r:id="rId19"/>
    <p:sldId id="364" r:id="rId20"/>
    <p:sldId id="365" r:id="rId21"/>
    <p:sldId id="366" r:id="rId22"/>
    <p:sldId id="367" r:id="rId23"/>
    <p:sldId id="368" r:id="rId24"/>
    <p:sldId id="370" r:id="rId25"/>
    <p:sldId id="372" r:id="rId26"/>
    <p:sldId id="371" r:id="rId27"/>
    <p:sldId id="373" r:id="rId28"/>
    <p:sldId id="374" r:id="rId29"/>
    <p:sldId id="375" r:id="rId30"/>
    <p:sldId id="376" r:id="rId31"/>
    <p:sldId id="377" r:id="rId32"/>
    <p:sldId id="378" r:id="rId33"/>
    <p:sldId id="379" r:id="rId34"/>
    <p:sldId id="300" r:id="rId35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80808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79" autoAdjust="0"/>
    <p:restoredTop sz="94660"/>
  </p:normalViewPr>
  <p:slideViewPr>
    <p:cSldViewPr>
      <p:cViewPr varScale="1">
        <p:scale>
          <a:sx n="108" d="100"/>
          <a:sy n="108" d="100"/>
        </p:scale>
        <p:origin x="-426" y="-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notesMaster" Target="notesMasters/notesMaster1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81225F9-DA37-4BB2-B4BC-3DAFD27AF3F0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7EF04621-FEDB-4A60-A799-6723130AAB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429095" y="2852936"/>
            <a:ext cx="11421035" cy="78742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49675" y="38258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409825" y="1774825"/>
            <a:ext cx="7405688" cy="294481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itchFamily="49" charset="-122"/>
                <a:ea typeface="隶书" pitchFamily="49" charset="-122"/>
                <a:cs typeface="+mj-cs"/>
              </a:rPr>
              <a:t>谢 谢</a:t>
            </a:r>
            <a:endParaRPr lang="zh-CN" altLang="en-US" sz="13800" b="1" dirty="0">
              <a:latin typeface="隶书" pitchFamily="49" charset="-122"/>
              <a:ea typeface="隶书" pitchFamily="49" charset="-122"/>
              <a:cs typeface="+mj-cs"/>
            </a:endParaRPr>
          </a:p>
        </p:txBody>
      </p:sp>
      <p:sp>
        <p:nvSpPr>
          <p:cNvPr id="5" name="矩形 2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2C978066-7FF5-4277-8E72-A62F69687F4A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2587408" y="2690694"/>
            <a:ext cx="11421035" cy="787428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与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2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9"/>
          <p:cNvSpPr/>
          <p:nvPr/>
        </p:nvSpPr>
        <p:spPr>
          <a:xfrm>
            <a:off x="5824538" y="2065338"/>
            <a:ext cx="1603375" cy="106838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下箭头 20"/>
          <p:cNvSpPr/>
          <p:nvPr/>
        </p:nvSpPr>
        <p:spPr>
          <a:xfrm>
            <a:off x="8094663" y="3800475"/>
            <a:ext cx="533400" cy="106203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圆角矩形标注 21"/>
          <p:cNvSpPr/>
          <p:nvPr/>
        </p:nvSpPr>
        <p:spPr>
          <a:xfrm>
            <a:off x="3105150" y="2733675"/>
            <a:ext cx="1333500" cy="938213"/>
          </a:xfrm>
          <a:prstGeom prst="wedgeRoundRectCallout">
            <a:avLst>
              <a:gd name="adj1" fmla="val -26547"/>
              <a:gd name="adj2" fmla="val -65449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6" name="肘形连接符 22"/>
          <p:cNvCxnSpPr/>
          <p:nvPr/>
        </p:nvCxnSpPr>
        <p:spPr>
          <a:xfrm rot="16200000" flipH="1">
            <a:off x="2914650" y="4157663"/>
            <a:ext cx="895350" cy="514350"/>
          </a:xfrm>
          <a:prstGeom prst="bentConnector3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菱形 23"/>
          <p:cNvSpPr/>
          <p:nvPr/>
        </p:nvSpPr>
        <p:spPr>
          <a:xfrm>
            <a:off x="4194175" y="4649788"/>
            <a:ext cx="1271588" cy="1273175"/>
          </a:xfrm>
          <a:prstGeom prst="diamond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六边形 24"/>
          <p:cNvSpPr/>
          <p:nvPr/>
        </p:nvSpPr>
        <p:spPr>
          <a:xfrm>
            <a:off x="5497513" y="3587750"/>
            <a:ext cx="1087437" cy="938213"/>
          </a:xfrm>
          <a:prstGeom prst="hexag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9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63D1B541-5586-4425-8472-476C1AB91EF4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3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444239" y="1952625"/>
            <a:ext cx="10366049" cy="443108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Tx/>
              <a:buNone/>
              <a:defRPr sz="2800" b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与目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3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25375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10"/>
          <p:cNvGraphicFramePr>
            <a:graphicFrameLocks noGrp="1"/>
          </p:cNvGraphicFramePr>
          <p:nvPr/>
        </p:nvGraphicFramePr>
        <p:xfrm>
          <a:off x="1549400" y="1765300"/>
          <a:ext cx="9039656" cy="3720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8225" y="44481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376488" y="1296988"/>
            <a:ext cx="7404100" cy="294481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itchFamily="49" charset="-122"/>
                <a:ea typeface="隶书" pitchFamily="49" charset="-122"/>
                <a:cs typeface="+mj-cs"/>
              </a:rPr>
              <a:t>谢 谢</a:t>
            </a:r>
            <a:endParaRPr lang="zh-CN" altLang="en-US" sz="13800" b="1" dirty="0">
              <a:latin typeface="隶书" pitchFamily="49" charset="-122"/>
              <a:ea typeface="隶书" pitchFamily="49" charset="-122"/>
              <a:cs typeface="+mj-cs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1"/>
          <p:cNvSpPr>
            <a:spLocks noGrp="1"/>
          </p:cNvSpPr>
          <p:nvPr>
            <p:ph type="title" idx="4294967295"/>
          </p:nvPr>
        </p:nvSpPr>
        <p:spPr>
          <a:xfrm>
            <a:off x="1250013" y="289776"/>
            <a:ext cx="3844887" cy="8226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标题 1"/>
          <p:cNvSpPr>
            <a:spLocks noGrp="1"/>
          </p:cNvSpPr>
          <p:nvPr>
            <p:ph type="title" idx="4294967295"/>
          </p:nvPr>
        </p:nvSpPr>
        <p:spPr>
          <a:xfrm>
            <a:off x="1002535" y="423777"/>
            <a:ext cx="439573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1"/>
          <p:cNvSpPr>
            <a:spLocks noGrp="1"/>
          </p:cNvSpPr>
          <p:nvPr>
            <p:ph type="title" idx="4294967295"/>
          </p:nvPr>
        </p:nvSpPr>
        <p:spPr>
          <a:xfrm>
            <a:off x="1098537" y="30376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F0967263-3DAB-4F5E-BD80-841EBC24E298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023781" y="335082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10"/>
          <p:cNvGraphicFramePr>
            <a:graphicFrameLocks noGrp="1"/>
          </p:cNvGraphicFramePr>
          <p:nvPr/>
        </p:nvGraphicFramePr>
        <p:xfrm>
          <a:off x="1549400" y="1765300"/>
          <a:ext cx="9039656" cy="3720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268453" y="404373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4.png"/><Relationship Id="rId12" Type="http://schemas.openxmlformats.org/officeDocument/2006/relationships/image" Target="../media/image3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4.png"/><Relationship Id="rId11" Type="http://schemas.openxmlformats.org/officeDocument/2006/relationships/image" Target="../media/image7.jpeg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9"/>
          <p:cNvPicPr>
            <a:picLocks noChangeAspect="1"/>
          </p:cNvPicPr>
          <p:nvPr/>
        </p:nvPicPr>
        <p:blipFill>
          <a:blip r:embed="rId12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4579938"/>
          </a:xfrm>
          <a:prstGeom prst="rect">
            <a:avLst/>
          </a:prstGeom>
          <a:solidFill>
            <a:schemeClr val="bg1">
              <a:lumMod val="95000"/>
              <a:lumOff val="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副标题 4"/>
          <p:cNvSpPr>
            <a:spLocks noGrp="1"/>
          </p:cNvSpPr>
          <p:nvPr>
            <p:ph type="subTitle" idx="4294967295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ln>
            <a:miter lim="800000"/>
          </a:ln>
        </p:spPr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6626" name="标题 3"/>
          <p:cNvSpPr txBox="1"/>
          <p:nvPr/>
        </p:nvSpPr>
        <p:spPr bwMode="auto">
          <a:xfrm>
            <a:off x="2640013" y="2852738"/>
            <a:ext cx="6769100" cy="165576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algn="ctr" defTabSz="457200"/>
            <a:r>
              <a:rPr lang="en-US" altLang="zh-CN" sz="4200" b="1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endParaRPr lang="zh-CN" altLang="en-US" sz="42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渐变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59496" y="1412776"/>
            <a:ext cx="7933124" cy="3275013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b="0" dirty="0" smtClean="0"/>
              <a:t>线性渐变（</a:t>
            </a:r>
            <a:r>
              <a:rPr lang="en-US" altLang="zh-CN" b="0" dirty="0" smtClean="0"/>
              <a:t>linear-gradient()</a:t>
            </a:r>
            <a:r>
              <a:rPr lang="zh-CN" altLang="en-US" b="0" dirty="0" smtClean="0"/>
              <a:t>）</a:t>
            </a:r>
            <a:endParaRPr lang="en-US" altLang="zh-CN" b="0" dirty="0" smtClean="0"/>
          </a:p>
          <a:p>
            <a:pPr marL="0" indent="0"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语法见外附</a:t>
            </a:r>
            <a:r>
              <a:rPr lang="zh-CN" altLang="en-US" b="0" dirty="0" smtClean="0">
                <a:solidFill>
                  <a:schemeClr val="accent1"/>
                </a:solidFill>
              </a:rPr>
              <a:t>渐变</a:t>
            </a:r>
            <a:r>
              <a:rPr lang="zh-CN" altLang="en-US" b="0" dirty="0" smtClean="0"/>
              <a:t>文档</a:t>
            </a:r>
            <a:endParaRPr lang="en-US" altLang="zh-CN" b="0" dirty="0" smtClean="0"/>
          </a:p>
          <a:p>
            <a:pPr marL="0" indent="0">
              <a:buNone/>
            </a:pPr>
            <a:r>
              <a:rPr lang="zh-CN" altLang="en-US" b="0" dirty="0" smtClean="0"/>
              <a:t>例：</a:t>
            </a:r>
            <a:endParaRPr lang="zh-CN" altLang="en-US" b="0" dirty="0"/>
          </a:p>
        </p:txBody>
      </p:sp>
      <p:sp>
        <p:nvSpPr>
          <p:cNvPr id="4" name="圆角矩形 3"/>
          <p:cNvSpPr/>
          <p:nvPr/>
        </p:nvSpPr>
        <p:spPr>
          <a:xfrm>
            <a:off x="1631504" y="3068960"/>
            <a:ext cx="8280920" cy="2592288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试一试：</a:t>
            </a:r>
            <a:b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linear-gradient(red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green)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linear-gradient(red 20%, blue 80%, green)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linear-gradient(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top,red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50px,green 50px)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方向： 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top(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默认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right bottom left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linear-gradient(198deg,red,blue,green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标注 20"/>
          <p:cNvSpPr/>
          <p:nvPr/>
        </p:nvSpPr>
        <p:spPr>
          <a:xfrm>
            <a:off x="3575720" y="5949280"/>
            <a:ext cx="4608512" cy="504056"/>
          </a:xfrm>
          <a:prstGeom prst="wedgeRoundRectCallout">
            <a:avLst>
              <a:gd name="adj1" fmla="val -21120"/>
              <a:gd name="adj2" fmla="val -101116"/>
              <a:gd name="adj3" fmla="val 16667"/>
            </a:avLst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可改变任意角度，可为负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渐变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74884" y="1340768"/>
            <a:ext cx="9057619" cy="3275013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b="0" dirty="0" smtClean="0"/>
              <a:t>重复的线性渐变（</a:t>
            </a:r>
            <a:r>
              <a:rPr lang="en-US" altLang="zh-CN" b="0" dirty="0" smtClean="0"/>
              <a:t>repeating-linear-gradient()</a:t>
            </a:r>
            <a:r>
              <a:rPr lang="zh-CN" altLang="en-US" b="0" dirty="0" smtClean="0"/>
              <a:t>）</a:t>
            </a:r>
            <a:endParaRPr lang="en-US" altLang="zh-CN" b="0" dirty="0"/>
          </a:p>
          <a:p>
            <a:pPr marL="0" indent="0">
              <a:buNone/>
            </a:pPr>
            <a:r>
              <a:rPr lang="zh-CN" altLang="en-US" b="0" dirty="0" smtClean="0"/>
              <a:t>例：</a:t>
            </a:r>
            <a:endParaRPr lang="en-US" altLang="zh-CN" b="0" dirty="0" smtClean="0"/>
          </a:p>
          <a:p>
            <a:pPr marL="0" indent="0">
              <a:buNone/>
            </a:pPr>
            <a:r>
              <a:rPr lang="en-US" altLang="zh-CN" b="0" dirty="0"/>
              <a:t>background: repeating-linear-gradient(red, yellow 10%, green 20%); </a:t>
            </a:r>
            <a:endParaRPr lang="zh-CN" altLang="en-US" b="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504" y="3789040"/>
            <a:ext cx="2962275" cy="1019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渐变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59496" y="1412776"/>
            <a:ext cx="7933124" cy="3275013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b="0" dirty="0" smtClean="0"/>
              <a:t>径向渐变（</a:t>
            </a:r>
            <a:r>
              <a:rPr lang="en-US" altLang="zh-CN" b="0" dirty="0" smtClean="0"/>
              <a:t>radial-gradient()</a:t>
            </a:r>
            <a:r>
              <a:rPr lang="zh-CN" altLang="en-US" b="0" dirty="0" smtClean="0"/>
              <a:t>）</a:t>
            </a:r>
            <a:endParaRPr lang="en-US" altLang="zh-CN" b="0" dirty="0" smtClean="0"/>
          </a:p>
          <a:p>
            <a:pPr marL="0" indent="0"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语法见外附</a:t>
            </a:r>
            <a:r>
              <a:rPr lang="zh-CN" altLang="en-US" b="0" dirty="0" smtClean="0">
                <a:solidFill>
                  <a:schemeClr val="accent1"/>
                </a:solidFill>
              </a:rPr>
              <a:t>渐变</a:t>
            </a:r>
            <a:r>
              <a:rPr lang="zh-CN" altLang="en-US" b="0" dirty="0" smtClean="0"/>
              <a:t>文档</a:t>
            </a:r>
            <a:endParaRPr lang="en-US" altLang="zh-CN" b="0" dirty="0" smtClean="0"/>
          </a:p>
          <a:p>
            <a:pPr marL="0" indent="0">
              <a:buNone/>
            </a:pPr>
            <a:r>
              <a:rPr lang="zh-CN" altLang="en-US" b="0" dirty="0" smtClean="0"/>
              <a:t>例：试一试</a:t>
            </a:r>
            <a:endParaRPr lang="zh-CN" altLang="en-US" b="0" dirty="0"/>
          </a:p>
        </p:txBody>
      </p:sp>
      <p:sp>
        <p:nvSpPr>
          <p:cNvPr id="4" name="圆角矩形 3"/>
          <p:cNvSpPr/>
          <p:nvPr/>
        </p:nvSpPr>
        <p:spPr>
          <a:xfrm>
            <a:off x="1631504" y="3068960"/>
            <a:ext cx="9721080" cy="280831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b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radial-gradient(red, yellow 10%, #1E90FF 50%, white)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radial-gradient(20px 100%, red, yellow 10%, #1E90FF 50%, white)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radial-gradient(20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%, 33% 33%, red, yellow 10%, #1E90FF 50%, white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radial-gradient(center, circle, red, yellow 10%, #1E90FF 50%, white)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圆角矩形标注 4"/>
          <p:cNvSpPr/>
          <p:nvPr/>
        </p:nvSpPr>
        <p:spPr>
          <a:xfrm>
            <a:off x="4253880" y="5982017"/>
            <a:ext cx="3312368" cy="792088"/>
          </a:xfrm>
          <a:prstGeom prst="wedgeRoundRectCallout">
            <a:avLst>
              <a:gd name="adj1" fmla="val -14938"/>
              <a:gd name="adj2" fmla="val -128007"/>
              <a:gd name="adj3" fmla="val 16667"/>
            </a:avLst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形状可为：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circle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  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ellipse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渐变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74884" y="1340768"/>
            <a:ext cx="9057619" cy="3275013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b="0" dirty="0" smtClean="0"/>
              <a:t>重复的径向渐变（</a:t>
            </a:r>
            <a:r>
              <a:rPr lang="en-US" altLang="zh-CN" b="0" dirty="0" smtClean="0"/>
              <a:t>repeating-radial-gradient()</a:t>
            </a:r>
            <a:r>
              <a:rPr lang="zh-CN" altLang="en-US" b="0" dirty="0" smtClean="0"/>
              <a:t>）</a:t>
            </a:r>
            <a:endParaRPr lang="en-US" altLang="zh-CN" b="0" dirty="0"/>
          </a:p>
          <a:p>
            <a:pPr marL="0" indent="0">
              <a:buNone/>
            </a:pPr>
            <a:r>
              <a:rPr lang="zh-CN" altLang="en-US" b="0" dirty="0" smtClean="0"/>
              <a:t>例：</a:t>
            </a:r>
            <a:endParaRPr lang="en-US" altLang="zh-CN" b="0" dirty="0" smtClean="0"/>
          </a:p>
          <a:p>
            <a:pPr marL="0" indent="0">
              <a:buNone/>
            </a:pPr>
            <a:r>
              <a:rPr lang="en-US" altLang="zh-CN" b="0" dirty="0"/>
              <a:t>background: repeating-radial-gradient(red, yellow 10%, green 15%);</a:t>
            </a:r>
            <a:endParaRPr lang="zh-CN" altLang="en-US" b="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878" y="3645024"/>
            <a:ext cx="2000250" cy="146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渐变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74885" y="1196752"/>
            <a:ext cx="7933124" cy="3275013"/>
          </a:xfrm>
        </p:spPr>
        <p:txBody>
          <a:bodyPr/>
          <a:lstStyle/>
          <a:p>
            <a:pPr marL="0" indent="0">
              <a:buNone/>
            </a:pPr>
            <a:r>
              <a:rPr lang="zh-CN" altLang="en-US" b="0" dirty="0" smtClean="0"/>
              <a:t>例：画条彩虹</a:t>
            </a:r>
            <a:br>
              <a:rPr lang="en-US" altLang="zh-CN" b="0" dirty="0" smtClean="0"/>
            </a:br>
            <a:endParaRPr lang="zh-CN" altLang="en-US" b="0" dirty="0"/>
          </a:p>
        </p:txBody>
      </p:sp>
      <p:sp>
        <p:nvSpPr>
          <p:cNvPr id="6" name="圆角矩形 5"/>
          <p:cNvSpPr/>
          <p:nvPr/>
        </p:nvSpPr>
        <p:spPr>
          <a:xfrm>
            <a:off x="1657917" y="1844824"/>
            <a:ext cx="8712968" cy="216024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background: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radial-gradient( 50% 110%, ellipse farthest-side, white 56%, #FF4D4D 59%, #FFA64D 62%, #FFDC73 65%, #93FF26 68%, #4DFFFF 71%, #2693FF 74%, #D24DFF 77%, white 80%);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191" y="4149080"/>
            <a:ext cx="4226793" cy="1824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背景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415480" y="1484784"/>
            <a:ext cx="10437822" cy="3275013"/>
          </a:xfrm>
        </p:spPr>
        <p:txBody>
          <a:bodyPr/>
          <a:lstStyle/>
          <a:p>
            <a:pPr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/>
              <a:t>b</a:t>
            </a:r>
            <a:r>
              <a:rPr lang="en-US" altLang="zh-CN" b="0" dirty="0" smtClean="0"/>
              <a:t>ackground-size</a:t>
            </a:r>
            <a:endParaRPr lang="en-US" altLang="zh-CN" b="0" dirty="0" smtClean="0"/>
          </a:p>
          <a:p>
            <a:pPr marL="0" indent="0">
              <a:lnSpc>
                <a:spcPct val="150000"/>
              </a:lnSpc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设置</a:t>
            </a:r>
            <a:r>
              <a:rPr lang="zh-CN" altLang="en-US" b="0" dirty="0"/>
              <a:t>对象的背景图像的尺寸大小</a:t>
            </a:r>
            <a:r>
              <a:rPr lang="zh-CN" altLang="en-US" b="0" dirty="0" smtClean="0"/>
              <a:t>。</a:t>
            </a:r>
            <a:endParaRPr lang="en-US" altLang="zh-CN" b="0" dirty="0" smtClean="0"/>
          </a:p>
          <a:p>
            <a:pPr marL="0" indent="0">
              <a:lnSpc>
                <a:spcPct val="150000"/>
              </a:lnSpc>
              <a:buClr>
                <a:schemeClr val="tx1"/>
              </a:buClr>
              <a:buNone/>
            </a:pPr>
            <a:r>
              <a:rPr lang="zh-CN" altLang="en-US" b="0" dirty="0" smtClean="0"/>
              <a:t>语法：</a:t>
            </a:r>
            <a:r>
              <a:rPr lang="en-US" altLang="zh-CN" b="0" dirty="0"/>
              <a:t>background-size: </a:t>
            </a:r>
            <a:r>
              <a:rPr lang="en-US" altLang="zh-CN" b="0" dirty="0" err="1" smtClean="0"/>
              <a:t>length|cover|contain|auto</a:t>
            </a:r>
            <a:r>
              <a:rPr lang="en-US" altLang="zh-CN" b="0" dirty="0" smtClean="0"/>
              <a:t>(</a:t>
            </a:r>
            <a:r>
              <a:rPr lang="zh-CN" altLang="en-US" b="0" dirty="0" smtClean="0"/>
              <a:t>默认</a:t>
            </a:r>
            <a:r>
              <a:rPr lang="en-US" altLang="zh-CN" b="0" dirty="0" smtClean="0"/>
              <a:t>);</a:t>
            </a:r>
            <a:endParaRPr lang="en-US" altLang="zh-CN" b="0" dirty="0" smtClean="0"/>
          </a:p>
          <a:p>
            <a:pPr marL="0" indent="0">
              <a:lnSpc>
                <a:spcPct val="150000"/>
              </a:lnSpc>
              <a:buClr>
                <a:schemeClr val="tx1"/>
              </a:buClr>
              <a:buNone/>
            </a:pPr>
            <a:endParaRPr lang="zh-CN" altLang="en-US" b="0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496" y="4057650"/>
            <a:ext cx="4962525" cy="125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背景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415415" y="1484630"/>
            <a:ext cx="10438130" cy="5133340"/>
          </a:xfrm>
        </p:spPr>
        <p:txBody>
          <a:bodyPr/>
          <a:lstStyle/>
          <a:p>
            <a:pPr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 smtClean="0"/>
              <a:t>background-clip</a:t>
            </a:r>
            <a:endParaRPr lang="en-US" altLang="zh-CN" b="0" dirty="0" smtClean="0"/>
          </a:p>
          <a:p>
            <a:pPr marL="0" indent="0">
              <a:lnSpc>
                <a:spcPct val="150000"/>
              </a:lnSpc>
              <a:buClr>
                <a:schemeClr val="tx1"/>
              </a:buClr>
              <a:buNone/>
            </a:pPr>
            <a:r>
              <a:rPr lang="en-US" altLang="zh-CN" b="0" dirty="0"/>
              <a:t>	</a:t>
            </a:r>
            <a:r>
              <a:rPr lang="zh-CN" altLang="en-US" b="0" dirty="0"/>
              <a:t>设置指定对象的背景图像向外裁剪的区域</a:t>
            </a:r>
            <a:endParaRPr lang="zh-CN" altLang="en-US" b="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919536" y="3068960"/>
          <a:ext cx="8128000" cy="1536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l" fontAlgn="base"/>
                      <a:r>
                        <a:rPr lang="zh-CN" altLang="en-US">
                          <a:effectLst/>
                        </a:rPr>
                        <a:t>值</a:t>
                      </a:r>
                      <a:endParaRPr lang="zh-CN" altLang="en-US">
                        <a:effectLst/>
                      </a:endParaRPr>
                    </a:p>
                  </a:txBody>
                  <a:tcPr marL="57150" marR="142875" marT="47625" marB="47625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zh-CN" altLang="en-US">
                          <a:effectLst/>
                        </a:rPr>
                        <a:t>描述</a:t>
                      </a:r>
                      <a:endParaRPr lang="zh-CN" altLang="en-US">
                        <a:effectLst/>
                      </a:endParaRPr>
                    </a:p>
                  </a:txBody>
                  <a:tcPr marL="57150" marR="142875" marT="47625" marB="47625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border-box</a:t>
                      </a:r>
                      <a:endParaRPr lang="en-US">
                        <a:effectLst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>
                          <a:effectLst/>
                        </a:rPr>
                        <a:t>背景被裁剪到边框盒。</a:t>
                      </a:r>
                      <a:endParaRPr lang="zh-CN" altLang="en-US">
                        <a:effectLst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padding-box</a:t>
                      </a:r>
                      <a:endParaRPr lang="en-US">
                        <a:effectLst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>
                          <a:effectLst/>
                        </a:rPr>
                        <a:t>背景被裁剪到内边距框。</a:t>
                      </a:r>
                      <a:endParaRPr lang="zh-CN" altLang="en-US">
                        <a:effectLst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content-box</a:t>
                      </a:r>
                      <a:endParaRPr lang="en-US">
                        <a:effectLst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dirty="0">
                          <a:effectLst/>
                        </a:rPr>
                        <a:t>背景被裁剪到内容框。</a:t>
                      </a:r>
                      <a:endParaRPr lang="zh-CN" altLang="en-US" dirty="0">
                        <a:effectLst/>
                      </a:endParaRPr>
                    </a:p>
                  </a:txBody>
                  <a:tcPr marL="57150" marR="142875" marT="57150" marB="57150" anchor="ctr"/>
                </a:tc>
              </a:tr>
            </a:tbl>
          </a:graphicData>
        </a:graphic>
      </p:graphicFrame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4941168"/>
            <a:ext cx="4314825" cy="143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5"/>
          <p:cNvSpPr/>
          <p:nvPr/>
        </p:nvSpPr>
        <p:spPr>
          <a:xfrm>
            <a:off x="6600056" y="5856223"/>
            <a:ext cx="3098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文本效果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27810" y="1581785"/>
            <a:ext cx="9537065" cy="4639310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b="0" dirty="0"/>
              <a:t>向文本设置</a:t>
            </a:r>
            <a:r>
              <a:rPr lang="zh-CN" altLang="en-US" b="0" dirty="0" smtClean="0"/>
              <a:t>阴影</a:t>
            </a:r>
            <a:r>
              <a:rPr lang="en-US" altLang="zh-CN" b="0" dirty="0" smtClean="0"/>
              <a:t>(text-shadow)</a:t>
            </a:r>
            <a:endParaRPr lang="en-US" altLang="zh-CN" b="0" dirty="0" smtClean="0"/>
          </a:p>
          <a:p>
            <a:pPr marL="0" indent="0">
              <a:buNone/>
            </a:pPr>
            <a:r>
              <a:rPr lang="zh-CN" altLang="en-US" b="0" dirty="0" smtClean="0"/>
              <a:t>语法</a:t>
            </a:r>
            <a:r>
              <a:rPr lang="en-US" altLang="zh-CN" b="0" dirty="0" smtClean="0"/>
              <a:t>: </a:t>
            </a:r>
            <a:endParaRPr lang="en-US" altLang="zh-CN" b="0" dirty="0" smtClean="0"/>
          </a:p>
          <a:p>
            <a:pPr marL="0" indent="0">
              <a:buNone/>
            </a:pPr>
            <a:r>
              <a:rPr lang="en-US" altLang="zh-CN" b="0" dirty="0" smtClean="0"/>
              <a:t>text-shadow</a:t>
            </a:r>
            <a:r>
              <a:rPr lang="en-US" altLang="zh-CN" b="0" dirty="0"/>
              <a:t>: h-shadow v-shadow blur color</a:t>
            </a:r>
            <a:r>
              <a:rPr lang="en-US" altLang="zh-CN" b="0" dirty="0" smtClean="0"/>
              <a:t>;</a:t>
            </a:r>
            <a:endParaRPr lang="en-US" altLang="zh-CN" b="0" dirty="0" smtClean="0"/>
          </a:p>
          <a:p>
            <a:pPr marL="0" indent="0">
              <a:buNone/>
            </a:pPr>
            <a:endParaRPr lang="zh-CN" altLang="en-US" b="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631504" y="3284984"/>
          <a:ext cx="8424936" cy="2534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264"/>
                <a:gridCol w="6048672"/>
              </a:tblGrid>
              <a:tr h="370840">
                <a:tc>
                  <a:txBody>
                    <a:bodyPr/>
                    <a:lstStyle/>
                    <a:p>
                      <a:pPr algn="l" fontAlgn="base"/>
                      <a:r>
                        <a:rPr lang="zh-CN" altLang="en-US" dirty="0">
                          <a:effectLst/>
                        </a:rPr>
                        <a:t>值</a:t>
                      </a:r>
                      <a:endParaRPr lang="zh-CN" altLang="en-US" dirty="0">
                        <a:effectLst/>
                      </a:endParaRPr>
                    </a:p>
                  </a:txBody>
                  <a:tcPr marL="57150" marR="142875" marT="47625" marB="47625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zh-CN" altLang="en-US">
                          <a:effectLst/>
                        </a:rPr>
                        <a:t>描述</a:t>
                      </a:r>
                      <a:endParaRPr lang="zh-CN" altLang="en-US">
                        <a:effectLst/>
                      </a:endParaRPr>
                    </a:p>
                  </a:txBody>
                  <a:tcPr marL="57150" marR="142875" marT="47625" marB="47625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h-shadow</a:t>
                      </a:r>
                      <a:endParaRPr lang="en-US" sz="280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i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必需。水平阴影的位置。允许负值。</a:t>
                      </a:r>
                      <a:endParaRPr lang="zh-CN" altLang="en-US" sz="2800" i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v-shadow</a:t>
                      </a:r>
                      <a:endParaRPr lang="en-US" sz="280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必需。垂直阴影的位置。允许负值。</a:t>
                      </a:r>
                      <a:endParaRPr lang="zh-CN" altLang="en-US" sz="280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i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blur</a:t>
                      </a:r>
                      <a:endParaRPr lang="en-US" sz="2800" i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可选。模糊的距离。</a:t>
                      </a:r>
                      <a:endParaRPr lang="zh-CN" altLang="en-US" sz="280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i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color</a:t>
                      </a:r>
                      <a:endParaRPr lang="en-US" sz="2800" i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可选。阴影的</a:t>
                      </a:r>
                      <a:r>
                        <a:rPr lang="zh-CN" altLang="en-US" sz="2800" i="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颜色</a:t>
                      </a:r>
                      <a:r>
                        <a:rPr lang="en-US" altLang="zh-CN" sz="2800" i="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endParaRPr lang="zh-CN" altLang="en-US" sz="280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文本</a:t>
            </a:r>
            <a:r>
              <a:rPr lang="zh-CN" altLang="en-US" dirty="0"/>
              <a:t>效果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59496" y="1556792"/>
            <a:ext cx="7933124" cy="3275013"/>
          </a:xfrm>
        </p:spPr>
        <p:txBody>
          <a:bodyPr/>
          <a:lstStyle/>
          <a:p>
            <a:pPr marL="0" indent="0">
              <a:buNone/>
            </a:pPr>
            <a:r>
              <a:rPr lang="zh-CN" altLang="en-US" b="0" dirty="0" smtClean="0"/>
              <a:t>例</a:t>
            </a:r>
            <a:r>
              <a:rPr lang="zh-CN" altLang="en-US" dirty="0" smtClean="0"/>
              <a:t>：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1631504" y="2132856"/>
            <a:ext cx="8568952" cy="1944216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示例一：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text-shadow:2px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2px 8px #FF0000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示例二：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text-shadow:2px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2px 4px #000000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示例三：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text-shadow:0 0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3px #FF0000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4505" y="4509120"/>
            <a:ext cx="4181475" cy="157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文本</a:t>
            </a:r>
            <a:r>
              <a:rPr lang="zh-CN" altLang="en-US" dirty="0"/>
              <a:t>效果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59560" y="1557020"/>
            <a:ext cx="8785225" cy="4559300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 smtClean="0"/>
              <a:t>word-wrap</a:t>
            </a:r>
            <a:r>
              <a:rPr lang="zh-CN" altLang="en-US" b="0" dirty="0" smtClean="0"/>
              <a:t>：允许</a:t>
            </a:r>
            <a:r>
              <a:rPr lang="zh-CN" altLang="en-US" b="0" dirty="0"/>
              <a:t>长单词或 </a:t>
            </a:r>
            <a:r>
              <a:rPr lang="en-US" altLang="zh-CN" b="0" dirty="0"/>
              <a:t>URL </a:t>
            </a:r>
            <a:r>
              <a:rPr lang="zh-CN" altLang="en-US" b="0" dirty="0"/>
              <a:t>地址换行到下</a:t>
            </a:r>
            <a:r>
              <a:rPr lang="zh-CN" altLang="en-US" b="0" dirty="0" smtClean="0"/>
              <a:t>一行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语法： </a:t>
            </a:r>
            <a:r>
              <a:rPr lang="en-US" altLang="zh-CN" b="0" dirty="0" smtClean="0"/>
              <a:t>word-wrap: normal | break-word;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/>
              <a:t>	</a:t>
            </a:r>
            <a:r>
              <a:rPr lang="en-US" altLang="zh-CN" b="0" dirty="0" smtClean="0"/>
              <a:t>normal:</a:t>
            </a:r>
            <a:r>
              <a:rPr lang="zh-CN" altLang="en-US" b="0" dirty="0"/>
              <a:t>只在允许的断字点</a:t>
            </a:r>
            <a:r>
              <a:rPr lang="zh-CN" altLang="en-US" b="0" dirty="0" smtClean="0"/>
              <a:t>换行</a:t>
            </a:r>
            <a:r>
              <a:rPr lang="en-US" altLang="zh-CN" b="0" dirty="0" smtClean="0"/>
              <a:t>(</a:t>
            </a:r>
            <a:r>
              <a:rPr lang="zh-CN" altLang="en-US" b="0" dirty="0" smtClean="0"/>
              <a:t>默认</a:t>
            </a:r>
            <a:r>
              <a:rPr lang="en-US" altLang="zh-CN" b="0" dirty="0" smtClean="0"/>
              <a:t>)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/>
              <a:t>	</a:t>
            </a:r>
            <a:r>
              <a:rPr lang="en-US" altLang="zh-CN" b="0" dirty="0" smtClean="0"/>
              <a:t>bread-word:</a:t>
            </a:r>
            <a:r>
              <a:rPr lang="zh-CN" altLang="en-US" b="0" dirty="0"/>
              <a:t>在长单词或 </a:t>
            </a:r>
            <a:r>
              <a:rPr lang="en-US" altLang="zh-CN" b="0" dirty="0"/>
              <a:t>URL </a:t>
            </a:r>
            <a:r>
              <a:rPr lang="zh-CN" altLang="en-US" b="0" dirty="0"/>
              <a:t>地址内部进行换行。</a:t>
            </a:r>
            <a:endParaRPr lang="en-US" altLang="zh-CN" b="0" dirty="0" smtClean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b="0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551" y="4514210"/>
            <a:ext cx="3133725" cy="130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4115" y="4509120"/>
            <a:ext cx="1762125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矩形 7"/>
          <p:cNvSpPr/>
          <p:nvPr/>
        </p:nvSpPr>
        <p:spPr>
          <a:xfrm>
            <a:off x="2063551" y="4021053"/>
            <a:ext cx="14022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normal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400532" y="4021025"/>
            <a:ext cx="22061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bread-word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mtClean="0"/>
              <a:t>目录</a:t>
            </a:r>
            <a:endParaRPr lang="zh-CN" altLang="en-US" smtClean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487805" y="1628775"/>
            <a:ext cx="9045575" cy="402971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>
              <a:lnSpc>
                <a:spcPct val="130000"/>
              </a:lnSpc>
            </a:pPr>
            <a:r>
              <a:rPr lang="zh-CN" altLang="en-US" dirty="0" smtClean="0"/>
              <a:t>简介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zh-CN" altLang="en-US" dirty="0" smtClean="0"/>
              <a:t>边框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zh-CN" altLang="en-US" dirty="0" smtClean="0"/>
              <a:t>渐变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zh-CN" altLang="en-US" dirty="0" smtClean="0"/>
              <a:t>背景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zh-CN" altLang="en-US" dirty="0" smtClean="0"/>
              <a:t>文本效果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zh-CN" altLang="en-US" dirty="0"/>
              <a:t>字体</a:t>
            </a:r>
            <a:endParaRPr lang="en-US" altLang="zh-CN" dirty="0"/>
          </a:p>
          <a:p>
            <a:pPr marL="0" indent="0" eaLnBrk="1" hangingPunct="1">
              <a:lnSpc>
                <a:spcPct val="130000"/>
              </a:lnSpc>
              <a:buNone/>
            </a:pPr>
            <a:endParaRPr lang="en-US" altLang="zh-CN" dirty="0" smtClean="0"/>
          </a:p>
          <a:p>
            <a:pPr marL="0" indent="0" eaLnBrk="1" hangingPunct="1">
              <a:lnSpc>
                <a:spcPct val="130000"/>
              </a:lnSpc>
              <a:buNone/>
            </a:pPr>
            <a:endParaRPr lang="en-US" altLang="zh-CN" dirty="0" smtClean="0"/>
          </a:p>
        </p:txBody>
      </p:sp>
      <p:sp>
        <p:nvSpPr>
          <p:cNvPr id="5" name="文本占位符 2"/>
          <p:cNvSpPr txBox="1"/>
          <p:nvPr/>
        </p:nvSpPr>
        <p:spPr bwMode="auto">
          <a:xfrm>
            <a:off x="5735961" y="1628775"/>
            <a:ext cx="3024336" cy="3387725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defTabSz="457200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u"/>
              <a:defRPr sz="28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marL="457200" indent="0" algn="l" defTabSz="457200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ADB9CA"/>
              </a:buClr>
              <a:buSzPct val="80000"/>
              <a:buFont typeface="Wingdings 3" pitchFamily="18" charset="2"/>
              <a:buNone/>
              <a:defRPr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2pPr>
            <a:lvl3pPr marL="914400" indent="0" algn="l" defTabSz="457200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ADB9CA"/>
              </a:buClr>
              <a:buSzPct val="80000"/>
              <a:buFont typeface="Wingdings 3" pitchFamily="18" charset="2"/>
              <a:buNone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3pPr>
            <a:lvl4pPr marL="1371600" indent="0" algn="l" defTabSz="457200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ADB9CA"/>
              </a:buClr>
              <a:buSzPct val="80000"/>
              <a:buFont typeface="Wingdings 3" pitchFamily="18" charset="2"/>
              <a:buNone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4pPr>
            <a:lvl5pPr marL="1828800" indent="0" algn="l" defTabSz="457200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ADB9CA"/>
              </a:buClr>
              <a:buSzPct val="80000"/>
              <a:buFont typeface="Wingdings 3" pitchFamily="18" charset="2"/>
              <a:buNone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5pPr>
            <a:lvl6pPr marL="250571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itchFamily="18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itchFamily="18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itchFamily="18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itchFamily="18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dirty="0" smtClean="0"/>
              <a:t>转换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zh-CN" altLang="en-US" dirty="0" smtClean="0"/>
              <a:t>过渡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zh-CN" altLang="en-US" dirty="0"/>
              <a:t>动画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zh-CN" altLang="en-US" dirty="0" smtClean="0"/>
              <a:t>用户界面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zh-CN" altLang="en-US" dirty="0" smtClean="0"/>
              <a:t>多列</a:t>
            </a:r>
            <a:endParaRPr lang="en-US" altLang="zh-CN" dirty="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字体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59496" y="1484784"/>
            <a:ext cx="7933124" cy="3275013"/>
          </a:xfrm>
        </p:spPr>
        <p:txBody>
          <a:bodyPr/>
          <a:lstStyle/>
          <a:p>
            <a:pPr marL="0" indent="0">
              <a:buNone/>
            </a:pPr>
            <a:r>
              <a:rPr lang="en-US" altLang="zh-CN" b="0" dirty="0"/>
              <a:t>@font-face </a:t>
            </a:r>
            <a:r>
              <a:rPr lang="zh-CN" altLang="en-US" b="0" dirty="0" smtClean="0"/>
              <a:t>规则</a:t>
            </a:r>
            <a:br>
              <a:rPr lang="en-US" altLang="zh-CN" b="0" dirty="0" smtClean="0"/>
            </a:br>
            <a:r>
              <a:rPr lang="zh-CN" altLang="en-US" b="0" dirty="0" smtClean="0"/>
              <a:t>例：</a:t>
            </a:r>
            <a:endParaRPr lang="en-US" altLang="zh-CN" b="0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1668408" y="2348880"/>
            <a:ext cx="8088570" cy="3024336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&lt;style&gt;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font-face{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font-family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:“</a:t>
            </a: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jian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zi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”;//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设置字体的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名称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src:url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(font/STCAIYUN.TTF);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引入字体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.p2{font-family:"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jian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zi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"; font-size:36px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;}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&lt;/style&gt;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圆角矩形标注 5"/>
          <p:cNvSpPr/>
          <p:nvPr/>
        </p:nvSpPr>
        <p:spPr>
          <a:xfrm>
            <a:off x="1996589" y="5661248"/>
            <a:ext cx="4104456" cy="864096"/>
          </a:xfrm>
          <a:prstGeom prst="wedgeRoundRectCallout">
            <a:avLst>
              <a:gd name="adj1" fmla="val 25540"/>
              <a:gd name="adj2" fmla="val -128793"/>
              <a:gd name="adj3" fmla="val 16667"/>
            </a:avLst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这里写字体的名称即可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转换</a:t>
            </a:r>
            <a:r>
              <a:rPr lang="en-US" altLang="zh-CN" dirty="0" smtClean="0"/>
              <a:t>(Transform)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59560" y="1484630"/>
            <a:ext cx="10297160" cy="4662805"/>
          </a:xfrm>
        </p:spPr>
        <p:txBody>
          <a:bodyPr/>
          <a:lstStyle/>
          <a:p>
            <a:pPr marL="0" indent="0">
              <a:buNone/>
            </a:pPr>
            <a:r>
              <a:rPr lang="zh-CN" altLang="en-US" b="0" dirty="0"/>
              <a:t>通过 </a:t>
            </a:r>
            <a:r>
              <a:rPr lang="en-US" altLang="zh-CN" b="0" dirty="0"/>
              <a:t>CSS3 </a:t>
            </a:r>
            <a:r>
              <a:rPr lang="zh-CN" altLang="en-US" b="0" dirty="0"/>
              <a:t>转换，我们能够对元素进行移动、缩放、转动、倾斜</a:t>
            </a:r>
            <a:endParaRPr lang="zh-CN" altLang="en-US" b="0" dirty="0"/>
          </a:p>
          <a:p>
            <a:pPr marL="0" indent="0">
              <a:buNone/>
            </a:pPr>
            <a:endParaRPr lang="en-US" altLang="zh-CN" b="0" dirty="0" smtClean="0"/>
          </a:p>
          <a:p>
            <a:pPr marL="0" indent="0">
              <a:buNone/>
            </a:pPr>
            <a:r>
              <a:rPr lang="en-US" altLang="zh-CN" b="0" dirty="0" smtClean="0"/>
              <a:t>    2D </a:t>
            </a:r>
            <a:r>
              <a:rPr lang="zh-CN" altLang="en-US" b="0" dirty="0"/>
              <a:t>转换方法：</a:t>
            </a:r>
            <a:endParaRPr lang="zh-CN" altLang="en-US" b="0" dirty="0"/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dirty="0"/>
              <a:t>translate( )</a:t>
            </a:r>
            <a:r>
              <a:rPr lang="zh-CN" altLang="en-US" sz="2800" dirty="0"/>
              <a:t>－平移变换</a:t>
            </a:r>
            <a:endParaRPr lang="en-US" altLang="zh-CN" sz="2800" dirty="0"/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dirty="0" smtClean="0"/>
              <a:t>scale( )</a:t>
            </a:r>
            <a:r>
              <a:rPr lang="zh-CN" altLang="en-US" sz="2800" dirty="0" smtClean="0"/>
              <a:t>－缩放变换</a:t>
            </a:r>
            <a:endParaRPr lang="en-US" altLang="zh-CN" sz="2800" dirty="0"/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 smtClean="0"/>
              <a:t>rotate( )</a:t>
            </a:r>
            <a:r>
              <a:rPr lang="zh-CN" altLang="en-US" sz="2800" b="0" dirty="0" smtClean="0"/>
              <a:t>－旋转变换</a:t>
            </a:r>
            <a:endParaRPr lang="en-US" altLang="zh-CN" sz="2800" b="0" dirty="0"/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 smtClean="0"/>
              <a:t>skew( )</a:t>
            </a:r>
            <a:r>
              <a:rPr lang="zh-CN" altLang="en-US" sz="2800" b="0" dirty="0" smtClean="0"/>
              <a:t>－倾斜变换</a:t>
            </a:r>
            <a:endParaRPr lang="en-US" altLang="zh-CN" sz="2800" b="0" dirty="0"/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/>
              <a:t>matrix</a:t>
            </a:r>
            <a:r>
              <a:rPr lang="en-US" altLang="zh-CN" sz="2800" b="0" dirty="0" smtClean="0"/>
              <a:t>( )</a:t>
            </a:r>
            <a:r>
              <a:rPr lang="zh-CN" altLang="en-US" sz="2800" b="0" dirty="0" smtClean="0"/>
              <a:t>－矩阵变换 把所有</a:t>
            </a:r>
            <a:r>
              <a:rPr lang="en-US" altLang="zh-CN" sz="2800" b="0" dirty="0" smtClean="0"/>
              <a:t>2D</a:t>
            </a:r>
            <a:r>
              <a:rPr lang="zh-CN" altLang="en-US" sz="2800" b="0" dirty="0" smtClean="0"/>
              <a:t>方法组合在一起</a:t>
            </a:r>
            <a:endParaRPr lang="en-US" altLang="zh-CN" sz="2800" b="0" dirty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59496" y="1412776"/>
            <a:ext cx="9217024" cy="3275013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 smtClean="0"/>
              <a:t>transform-origin</a:t>
            </a:r>
            <a:r>
              <a:rPr lang="zh-CN" altLang="en-US" b="0" dirty="0" smtClean="0"/>
              <a:t>：</a:t>
            </a:r>
            <a:r>
              <a:rPr lang="zh-CN" altLang="en-US" b="0" dirty="0"/>
              <a:t>允许你改变被转换元素的位置</a:t>
            </a:r>
            <a:r>
              <a:rPr lang="zh-CN" altLang="en-US" b="0" dirty="0" smtClean="0"/>
              <a:t>。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取值 ：</a:t>
            </a:r>
            <a:endParaRPr lang="en-US" altLang="zh-CN" b="0" dirty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dirty="0"/>
              <a:t>	</a:t>
            </a:r>
            <a:r>
              <a:rPr lang="en-US" altLang="zh-CN" b="0" dirty="0" smtClean="0"/>
              <a:t>x</a:t>
            </a:r>
            <a:r>
              <a:rPr lang="zh-CN" altLang="en-US" b="0" dirty="0" smtClean="0"/>
              <a:t>：</a:t>
            </a:r>
            <a:r>
              <a:rPr lang="en-US" altLang="zh-CN" b="0" dirty="0" smtClean="0"/>
              <a:t>% |&lt;length&gt;| left | center | right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/>
              <a:t>	</a:t>
            </a:r>
            <a:r>
              <a:rPr lang="en-US" altLang="zh-CN" b="0" dirty="0" smtClean="0"/>
              <a:t>y</a:t>
            </a:r>
            <a:r>
              <a:rPr lang="zh-CN" altLang="en-US" b="0" dirty="0" smtClean="0"/>
              <a:t>：</a:t>
            </a:r>
            <a:r>
              <a:rPr lang="en-US" altLang="zh-CN" b="0" dirty="0" smtClean="0"/>
              <a:t>% |&lt;</a:t>
            </a:r>
            <a:r>
              <a:rPr lang="en-US" altLang="zh-CN" b="0" dirty="0"/>
              <a:t>length</a:t>
            </a:r>
            <a:r>
              <a:rPr lang="en-US" altLang="zh-CN" b="0" dirty="0" smtClean="0"/>
              <a:t>&gt;| top | center | bottom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/>
              <a:t>	</a:t>
            </a:r>
            <a:r>
              <a:rPr lang="zh-CN" altLang="en-US" b="0" dirty="0" smtClean="0"/>
              <a:t>例：</a:t>
            </a:r>
            <a:r>
              <a:rPr lang="en-US" altLang="zh-CN" b="0" dirty="0" err="1" smtClean="0"/>
              <a:t>transform:scale</a:t>
            </a:r>
            <a:r>
              <a:rPr lang="en-US" altLang="zh-CN" b="0" dirty="0" smtClean="0"/>
              <a:t>(1.5);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/>
              <a:t>	</a:t>
            </a:r>
            <a:r>
              <a:rPr lang="en-US" altLang="zh-CN" b="0" dirty="0" smtClean="0"/>
              <a:t>	  transform-origin:50% 50%;</a:t>
            </a:r>
            <a:endParaRPr lang="zh-CN" altLang="en-US" b="0" dirty="0"/>
          </a:p>
        </p:txBody>
      </p:sp>
      <p:sp>
        <p:nvSpPr>
          <p:cNvPr id="4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</p:spPr>
        <p:txBody>
          <a:bodyPr/>
          <a:lstStyle/>
          <a:p>
            <a:r>
              <a:rPr lang="zh-CN" altLang="en-US" dirty="0" smtClean="0"/>
              <a:t>转换</a:t>
            </a:r>
            <a:r>
              <a:rPr lang="en-US" altLang="zh-CN" dirty="0" smtClean="0"/>
              <a:t>(Transform)</a:t>
            </a:r>
            <a:endParaRPr lang="zh-CN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624" y="4802816"/>
            <a:ext cx="4608512" cy="1708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59496" y="1412776"/>
            <a:ext cx="9217024" cy="3275013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 err="1" smtClean="0"/>
              <a:t>transform</a:t>
            </a:r>
            <a:r>
              <a:rPr lang="zh-CN" altLang="en-US" b="0" dirty="0" smtClean="0"/>
              <a:t>语法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例：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endParaRPr lang="zh-CN" altLang="en-US" b="0" dirty="0"/>
          </a:p>
        </p:txBody>
      </p:sp>
      <p:sp>
        <p:nvSpPr>
          <p:cNvPr id="4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</p:spPr>
        <p:txBody>
          <a:bodyPr/>
          <a:lstStyle/>
          <a:p>
            <a:r>
              <a:rPr lang="zh-CN" altLang="en-US" dirty="0" smtClean="0"/>
              <a:t>转换</a:t>
            </a:r>
            <a:r>
              <a:rPr lang="en-US" altLang="zh-CN" dirty="0" smtClean="0"/>
              <a:t>(Transform)</a:t>
            </a:r>
            <a:endParaRPr lang="zh-CN" altLang="en-US" dirty="0"/>
          </a:p>
        </p:txBody>
      </p:sp>
      <p:sp>
        <p:nvSpPr>
          <p:cNvPr id="2" name="圆角矩形 1"/>
          <p:cNvSpPr/>
          <p:nvPr/>
        </p:nvSpPr>
        <p:spPr>
          <a:xfrm>
            <a:off x="1991544" y="2748318"/>
            <a:ext cx="7128792" cy="244827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transform:rotate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(30deg) scale(1.5) skew(10deg,50deg);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transform-origin:top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left;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过渡</a:t>
            </a:r>
            <a:r>
              <a:rPr lang="en-US" altLang="zh-CN" dirty="0" smtClean="0"/>
              <a:t>(Transition)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487488" y="1556792"/>
            <a:ext cx="9721080" cy="32750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b="0" dirty="0" smtClean="0"/>
              <a:t>CSS3</a:t>
            </a:r>
            <a:r>
              <a:rPr lang="zh-CN" altLang="en-US" b="0" dirty="0" smtClean="0"/>
              <a:t>过渡：通过</a:t>
            </a:r>
            <a:r>
              <a:rPr lang="en-US" altLang="zh-CN" b="0" dirty="0" smtClean="0"/>
              <a:t>CSS,</a:t>
            </a:r>
            <a:r>
              <a:rPr lang="zh-CN" altLang="en-US" b="0" dirty="0" smtClean="0"/>
              <a:t>我们</a:t>
            </a:r>
            <a:r>
              <a:rPr lang="zh-CN" altLang="en-US" b="0" dirty="0"/>
              <a:t>可以在不使用 </a:t>
            </a:r>
            <a:r>
              <a:rPr lang="en-US" altLang="zh-CN" b="0" dirty="0"/>
              <a:t>Flash </a:t>
            </a:r>
            <a:r>
              <a:rPr lang="zh-CN" altLang="en-US" b="0" dirty="0"/>
              <a:t>动画或 </a:t>
            </a:r>
            <a:r>
              <a:rPr lang="en-US" altLang="zh-CN" b="0" dirty="0"/>
              <a:t>JavaScript </a:t>
            </a:r>
            <a:r>
              <a:rPr lang="zh-CN" altLang="en-US" b="0" dirty="0"/>
              <a:t>的情况下，当元素从一种样式变换为另一种样式时为元素添加效果。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631504" y="4509120"/>
            <a:ext cx="3211457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外附过渡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022985" y="1484630"/>
            <a:ext cx="10146030" cy="5144135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 smtClean="0"/>
              <a:t>Transition</a:t>
            </a:r>
            <a:endParaRPr lang="en-US" altLang="zh-CN" b="0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b="0" dirty="0" smtClean="0"/>
              <a:t>语法：</a:t>
            </a:r>
            <a:endParaRPr lang="zh-CN" altLang="en-US" b="0" dirty="0"/>
          </a:p>
          <a:p>
            <a:pPr marL="0" indent="0">
              <a:buNone/>
            </a:pPr>
            <a:r>
              <a:rPr lang="en-US" altLang="zh-CN" b="0" dirty="0" smtClean="0"/>
              <a:t>	transition</a:t>
            </a:r>
            <a:r>
              <a:rPr lang="en-US" altLang="zh-CN" b="0" dirty="0"/>
              <a:t>: property duration timing-function delay;</a:t>
            </a:r>
            <a:endParaRPr lang="zh-CN" altLang="en-US" b="0" dirty="0"/>
          </a:p>
        </p:txBody>
      </p:sp>
      <p:sp>
        <p:nvSpPr>
          <p:cNvPr id="4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</p:spPr>
        <p:txBody>
          <a:bodyPr/>
          <a:lstStyle/>
          <a:p>
            <a:r>
              <a:rPr lang="zh-CN" altLang="en-US" dirty="0" smtClean="0"/>
              <a:t>过渡</a:t>
            </a:r>
            <a:r>
              <a:rPr lang="en-US" altLang="zh-CN" dirty="0" smtClean="0"/>
              <a:t>(Transition)</a:t>
            </a:r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476812" y="3250694"/>
          <a:ext cx="957706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88532"/>
                <a:gridCol w="478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名称</a:t>
                      </a:r>
                      <a:endParaRPr lang="zh-CN" altLang="en-US" sz="2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描述</a:t>
                      </a:r>
                      <a:endParaRPr lang="zh-CN" altLang="en-US" sz="2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400" u="non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transition-property</a:t>
                      </a:r>
                      <a:endParaRPr lang="en-US" sz="2400" u="non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规定设置过渡效果的 </a:t>
                      </a:r>
                      <a:r>
                        <a:rPr lang="en-US" altLang="zh-CN" sz="2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CSS </a:t>
                      </a:r>
                      <a:r>
                        <a:rPr lang="zh-CN" altLang="en-US" sz="2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属性的名称。</a:t>
                      </a:r>
                      <a:endParaRPr lang="zh-CN" altLang="en-US" sz="24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400" u="non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transition-duration</a:t>
                      </a:r>
                      <a:endParaRPr lang="en-US" sz="2400" u="non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4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规定完成过渡效果需要多少秒或毫秒。</a:t>
                      </a:r>
                      <a:endParaRPr lang="zh-CN" altLang="en-US" sz="24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400" u="non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transition-timing-function</a:t>
                      </a:r>
                      <a:endParaRPr lang="en-US" sz="2400" u="non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4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规定速度效果的速度曲线。</a:t>
                      </a:r>
                      <a:endParaRPr lang="zh-CN" altLang="en-US" sz="24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400" u="non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transition-delay</a:t>
                      </a:r>
                      <a:endParaRPr lang="en-US" sz="2400" u="non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定义过渡效果何时开始。</a:t>
                      </a:r>
                      <a:endParaRPr lang="zh-CN" altLang="en-US" sz="24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动画</a:t>
            </a:r>
            <a:r>
              <a:rPr lang="en-US" altLang="zh-CN" dirty="0" smtClean="0"/>
              <a:t>Animation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956310" y="1398905"/>
            <a:ext cx="10280015" cy="5030470"/>
          </a:xfrm>
        </p:spPr>
        <p:txBody>
          <a:bodyPr/>
          <a:lstStyle/>
          <a:p>
            <a:pPr marL="0" indent="0">
              <a:buNone/>
            </a:pPr>
            <a:r>
              <a:rPr lang="en-US" altLang="zh-CN" b="0" dirty="0"/>
              <a:t>CSS3 @</a:t>
            </a:r>
            <a:r>
              <a:rPr lang="en-US" altLang="zh-CN" b="0" dirty="0" err="1"/>
              <a:t>keyframes</a:t>
            </a:r>
            <a:r>
              <a:rPr lang="en-US" altLang="zh-CN" b="0" dirty="0"/>
              <a:t> </a:t>
            </a:r>
            <a:r>
              <a:rPr lang="zh-CN" altLang="en-US" b="0" dirty="0" smtClean="0"/>
              <a:t>规则</a:t>
            </a:r>
            <a:endParaRPr lang="en-US" altLang="zh-CN" b="0" dirty="0" smtClean="0"/>
          </a:p>
          <a:p>
            <a:pPr marL="0" indent="0">
              <a:buNone/>
            </a:pPr>
            <a:r>
              <a:rPr lang="zh-CN" altLang="en-US" b="0" dirty="0" smtClean="0"/>
              <a:t>通过</a:t>
            </a:r>
            <a:r>
              <a:rPr lang="zh-CN" altLang="en-US" b="0" dirty="0"/>
              <a:t>规定至少以下两项 </a:t>
            </a:r>
            <a:r>
              <a:rPr lang="en-US" altLang="zh-CN" b="0" dirty="0"/>
              <a:t>CSS3 </a:t>
            </a:r>
            <a:r>
              <a:rPr lang="zh-CN" altLang="en-US" b="0" dirty="0"/>
              <a:t>动画属性</a:t>
            </a:r>
            <a:r>
              <a:rPr lang="zh-CN" altLang="en-US" b="0" dirty="0" smtClean="0"/>
              <a:t>，须将</a:t>
            </a:r>
            <a:r>
              <a:rPr lang="zh-CN" altLang="en-US" b="0" dirty="0"/>
              <a:t>动画绑定到选择器：</a:t>
            </a:r>
            <a:endParaRPr lang="zh-CN" altLang="en-US" b="0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b="0" dirty="0"/>
              <a:t>规定动画的名称</a:t>
            </a:r>
            <a:endParaRPr lang="zh-CN" altLang="en-US" b="0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b="0" dirty="0"/>
              <a:t>规定动画的</a:t>
            </a:r>
            <a:r>
              <a:rPr lang="zh-CN" altLang="en-US" b="0" dirty="0" smtClean="0"/>
              <a:t>时长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例：</a:t>
            </a:r>
            <a:endParaRPr lang="zh-CN" altLang="en-US" b="0" dirty="0"/>
          </a:p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圆角矩形 3"/>
          <p:cNvSpPr/>
          <p:nvPr/>
        </p:nvSpPr>
        <p:spPr>
          <a:xfrm>
            <a:off x="3122737" y="4293096"/>
            <a:ext cx="5106868" cy="213630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keyframes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loading{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0%{width:0;}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100%{width:100%}	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动画</a:t>
            </a:r>
            <a:r>
              <a:rPr lang="en-US" altLang="zh-CN" dirty="0" smtClean="0"/>
              <a:t>Animation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959803" y="1737514"/>
            <a:ext cx="10704512" cy="4515984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0" dirty="0" smtClean="0"/>
              <a:t>animation </a:t>
            </a:r>
            <a:r>
              <a:rPr lang="zh-CN" altLang="en-US" b="0" dirty="0" smtClean="0"/>
              <a:t>独立属性</a:t>
            </a:r>
            <a:endParaRPr lang="en-US" altLang="zh-CN" b="0" dirty="0" smtClean="0"/>
          </a:p>
          <a:p>
            <a:pPr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例：</a:t>
            </a:r>
            <a:r>
              <a:rPr lang="en-US" b="0" dirty="0" smtClean="0"/>
              <a:t>div { animation: name 3s ease 1s  3 alternate; }</a:t>
            </a:r>
            <a:endParaRPr lang="en-US" b="0" dirty="0" smtClean="0"/>
          </a:p>
          <a:p>
            <a:pPr>
              <a:buClr>
                <a:schemeClr val="tx1"/>
              </a:buClr>
              <a:buNone/>
            </a:pPr>
            <a:r>
              <a:rPr lang="en-US" sz="2800" b="0" dirty="0" smtClean="0"/>
              <a:t>	animation-</a:t>
            </a:r>
            <a:r>
              <a:rPr lang="en-US" sz="2800" b="0" dirty="0" err="1" smtClean="0"/>
              <a:t>name：name</a:t>
            </a:r>
            <a:r>
              <a:rPr lang="en-US" sz="2800" b="0" dirty="0" smtClean="0"/>
              <a:t>（</a:t>
            </a:r>
            <a:r>
              <a:rPr lang="zh-CN" altLang="en-US" sz="2800" b="0" dirty="0" smtClean="0"/>
              <a:t>对应</a:t>
            </a:r>
            <a:r>
              <a:rPr lang="en-US" sz="2800" b="0" dirty="0" err="1" smtClean="0"/>
              <a:t>keyframes</a:t>
            </a:r>
            <a:r>
              <a:rPr lang="zh-CN" altLang="en-US" sz="2800" b="0" dirty="0" smtClean="0"/>
              <a:t>的名称）</a:t>
            </a:r>
            <a:r>
              <a:rPr lang="en-US" sz="2800" b="0" dirty="0" smtClean="0"/>
              <a:t>animation-duration：3s（</a:t>
            </a:r>
            <a:r>
              <a:rPr lang="zh-CN" altLang="en-US" sz="2800" b="0" dirty="0" smtClean="0"/>
              <a:t>持续时间）</a:t>
            </a:r>
            <a:endParaRPr lang="en-US" altLang="zh-CN" sz="2800" b="0" dirty="0" smtClean="0"/>
          </a:p>
          <a:p>
            <a:pPr>
              <a:buClr>
                <a:schemeClr val="tx1"/>
              </a:buClr>
              <a:buNone/>
            </a:pPr>
            <a:r>
              <a:rPr lang="en-US" b="0" dirty="0" smtClean="0"/>
              <a:t>	</a:t>
            </a:r>
            <a:r>
              <a:rPr lang="en-US" sz="2800" b="0" dirty="0" smtClean="0"/>
              <a:t>animation-timing-</a:t>
            </a:r>
            <a:r>
              <a:rPr lang="en-US" sz="2800" b="0" dirty="0" err="1" smtClean="0"/>
              <a:t>function：ease</a:t>
            </a:r>
            <a:r>
              <a:rPr lang="en-US" sz="2800" b="0" dirty="0" smtClean="0"/>
              <a:t>（</a:t>
            </a:r>
            <a:r>
              <a:rPr lang="zh-CN" altLang="en-US" sz="2800" b="0" dirty="0" smtClean="0"/>
              <a:t>过渡类型）</a:t>
            </a:r>
            <a:endParaRPr lang="en-US" altLang="zh-CN" sz="2800" b="0" dirty="0" smtClean="0"/>
          </a:p>
          <a:p>
            <a:pPr>
              <a:buClr>
                <a:schemeClr val="tx1"/>
              </a:buClr>
              <a:buNone/>
            </a:pPr>
            <a:r>
              <a:rPr lang="en-US" b="0" dirty="0" smtClean="0"/>
              <a:t>	</a:t>
            </a:r>
            <a:r>
              <a:rPr lang="en-US" sz="2800" b="0" dirty="0" smtClean="0"/>
              <a:t>animation-delay：1s（</a:t>
            </a:r>
            <a:r>
              <a:rPr lang="zh-CN" altLang="en-US" sz="2800" b="0" dirty="0" smtClean="0"/>
              <a:t>延迟时间）</a:t>
            </a:r>
            <a:endParaRPr lang="en-US" altLang="zh-CN" sz="2800" b="0" dirty="0" smtClean="0"/>
          </a:p>
          <a:p>
            <a:pPr>
              <a:buClr>
                <a:schemeClr val="tx1"/>
              </a:buClr>
              <a:buNone/>
            </a:pPr>
            <a:r>
              <a:rPr lang="en-US" b="0" dirty="0" smtClean="0"/>
              <a:t>	</a:t>
            </a:r>
            <a:r>
              <a:rPr lang="en-US" sz="2800" b="0" dirty="0" smtClean="0"/>
              <a:t>animation-iteration-count：3</a:t>
            </a:r>
            <a:r>
              <a:rPr lang="en-US" b="0" dirty="0" smtClean="0"/>
              <a:t>(</a:t>
            </a:r>
            <a:r>
              <a:rPr lang="zh-CN" altLang="en-US" sz="2800" b="0" dirty="0" smtClean="0"/>
              <a:t>循环次数</a:t>
            </a:r>
            <a:r>
              <a:rPr lang="en-US" altLang="zh-CN" sz="2800" b="0" dirty="0" smtClean="0"/>
              <a:t>)|| </a:t>
            </a:r>
            <a:r>
              <a:rPr lang="en-US" sz="2800" b="0" dirty="0" smtClean="0"/>
              <a:t>infinite(</a:t>
            </a:r>
            <a:r>
              <a:rPr lang="zh-CN" altLang="en-US" sz="2800" b="0" dirty="0" smtClean="0"/>
              <a:t>无限次播放</a:t>
            </a:r>
            <a:r>
              <a:rPr lang="en-US" sz="2800" b="0" dirty="0" smtClean="0"/>
              <a:t>)</a:t>
            </a:r>
            <a:endParaRPr lang="en-US" sz="2800" b="0" dirty="0" smtClean="0"/>
          </a:p>
          <a:p>
            <a:pPr>
              <a:buClr>
                <a:schemeClr val="tx1"/>
              </a:buClr>
              <a:buNone/>
            </a:pPr>
            <a:r>
              <a:rPr lang="en-US" b="0" dirty="0" smtClean="0"/>
              <a:t>	</a:t>
            </a:r>
            <a:r>
              <a:rPr lang="en-US" sz="2800" b="0" dirty="0" smtClean="0"/>
              <a:t>animation-</a:t>
            </a:r>
            <a:r>
              <a:rPr lang="en-US" sz="2800" b="0" dirty="0" err="1" smtClean="0"/>
              <a:t>direction：alternate</a:t>
            </a:r>
            <a:r>
              <a:rPr lang="en-US" sz="2800" b="0" dirty="0" smtClean="0"/>
              <a:t>（</a:t>
            </a:r>
            <a:r>
              <a:rPr lang="zh-CN" altLang="en-US" sz="2800" b="0" dirty="0" smtClean="0"/>
              <a:t>反向运动）</a:t>
            </a:r>
            <a:r>
              <a:rPr lang="en-US" altLang="zh-CN" sz="2800" b="0" dirty="0" smtClean="0"/>
              <a:t>|| </a:t>
            </a:r>
            <a:r>
              <a:rPr lang="en-US" sz="2800" b="0" dirty="0" smtClean="0"/>
              <a:t>normal</a:t>
            </a:r>
            <a:endParaRPr lang="en-US" sz="2800" b="0" dirty="0" smtClean="0"/>
          </a:p>
          <a:p>
            <a:pPr>
              <a:buClr>
                <a:schemeClr val="tx1"/>
              </a:buClr>
              <a:buNone/>
            </a:pPr>
            <a:endParaRPr lang="zh-CN" altLang="en-US" b="0" dirty="0" smtClean="0"/>
          </a:p>
          <a:p>
            <a:pPr marL="0" indent="0">
              <a:buNone/>
            </a:pPr>
            <a:endParaRPr lang="zh-CN" altLang="en-US" b="0" dirty="0"/>
          </a:p>
        </p:txBody>
      </p:sp>
    </p:spTree>
  </p:cSld>
  <p:clrMapOvr>
    <a:masterClrMapping/>
  </p:clrMapOvr>
  <p:transition spd="med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用户界面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37845" y="1511300"/>
            <a:ext cx="10668000" cy="5166995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0" dirty="0" smtClean="0"/>
              <a:t>box-sizing</a:t>
            </a:r>
            <a:r>
              <a:rPr lang="zh-CN" altLang="en-US" b="0" dirty="0" smtClean="0"/>
              <a:t>：允许您以确切的方式定义适应某个区域的具体内容</a:t>
            </a:r>
            <a:endParaRPr lang="en-US" b="0" dirty="0" smtClean="0"/>
          </a:p>
          <a:p>
            <a:pP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语法：</a:t>
            </a:r>
            <a:r>
              <a:rPr lang="en-US" b="0" dirty="0" smtClean="0"/>
              <a:t>box-sizing: content-</a:t>
            </a:r>
            <a:r>
              <a:rPr lang="en-US" b="0" dirty="0" err="1" smtClean="0"/>
              <a:t>box|border</a:t>
            </a:r>
            <a:r>
              <a:rPr lang="en-US" b="0" dirty="0" smtClean="0"/>
              <a:t>-box</a:t>
            </a:r>
            <a:endParaRPr lang="en-US" b="0" dirty="0" smtClean="0"/>
          </a:p>
          <a:p>
            <a:pPr>
              <a:buNone/>
            </a:pP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952596" y="4786322"/>
            <a:ext cx="4572032" cy="17945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圆角矩形 4"/>
          <p:cNvSpPr/>
          <p:nvPr/>
        </p:nvSpPr>
        <p:spPr>
          <a:xfrm>
            <a:off x="1952596" y="2786058"/>
            <a:ext cx="7215238" cy="1857388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例：</a:t>
            </a:r>
            <a:r>
              <a:rPr 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width: 200px; </a:t>
            </a:r>
            <a:endParaRPr 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height: 200px; </a:t>
            </a:r>
            <a:endParaRPr 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padding: 20px; </a:t>
            </a:r>
            <a:endParaRPr 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border: 10px solid red;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524000" y="1356995"/>
            <a:ext cx="9930130" cy="5086985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 smtClean="0"/>
              <a:t>resize</a:t>
            </a:r>
            <a:r>
              <a:rPr lang="zh-CN" altLang="en-US" b="0" dirty="0" smtClean="0"/>
              <a:t>：设置对象是否允许用户缩放，调节元素尺寸大小。</a:t>
            </a:r>
            <a:endParaRPr lang="en-US" altLang="zh-CN" b="0" dirty="0" smtClean="0"/>
          </a:p>
          <a:p>
            <a:pPr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如果希望此属性生效，需要设置对象的</a:t>
            </a:r>
            <a:r>
              <a:rPr lang="en-US" b="0" dirty="0" smtClean="0"/>
              <a:t>overflow</a:t>
            </a:r>
            <a:r>
              <a:rPr lang="zh-CN" altLang="en-US" b="0" dirty="0" smtClean="0"/>
              <a:t>属性，值可以是</a:t>
            </a:r>
            <a:r>
              <a:rPr lang="en-US" b="0" dirty="0" err="1" smtClean="0"/>
              <a:t>auto,hidden</a:t>
            </a:r>
            <a:r>
              <a:rPr lang="zh-CN" altLang="en-US" b="0" dirty="0" smtClean="0"/>
              <a:t>或</a:t>
            </a:r>
            <a:r>
              <a:rPr lang="en-US" b="0" dirty="0" smtClean="0"/>
              <a:t>scroll。</a:t>
            </a:r>
            <a:endParaRPr lang="en-US" b="0" dirty="0" smtClean="0"/>
          </a:p>
          <a:p>
            <a:pPr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语法：</a:t>
            </a:r>
            <a:r>
              <a:rPr lang="en-US" dirty="0" smtClean="0"/>
              <a:t> </a:t>
            </a:r>
            <a:r>
              <a:rPr lang="en-US" b="0" dirty="0" smtClean="0"/>
              <a:t>resize: </a:t>
            </a:r>
            <a:r>
              <a:rPr lang="en-US" b="0" dirty="0" err="1" smtClean="0"/>
              <a:t>none|both|horizontal|vertical</a:t>
            </a:r>
            <a:r>
              <a:rPr lang="en-US" b="0" dirty="0" smtClean="0"/>
              <a:t>;</a:t>
            </a:r>
            <a:endParaRPr lang="zh-CN" altLang="en-US" b="0" dirty="0"/>
          </a:p>
        </p:txBody>
      </p:sp>
      <p:sp>
        <p:nvSpPr>
          <p:cNvPr id="4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</p:spPr>
        <p:txBody>
          <a:bodyPr/>
          <a:lstStyle/>
          <a:p>
            <a:r>
              <a:rPr lang="zh-CN" altLang="en-US" dirty="0" smtClean="0"/>
              <a:t>用户界面</a:t>
            </a:r>
            <a:endParaRPr lang="zh-CN" altLang="en-US" dirty="0"/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952596" y="3643314"/>
            <a:ext cx="7161734" cy="22335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dirty="0" smtClean="0"/>
              <a:t>简介</a:t>
            </a:r>
            <a:endParaRPr lang="zh-CN" altLang="en-US" dirty="0" smtClean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487488" y="1628775"/>
            <a:ext cx="9045575" cy="338772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>
              <a:lnSpc>
                <a:spcPct val="2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/>
              <a:t>CSS </a:t>
            </a:r>
            <a:r>
              <a:rPr lang="zh-CN" altLang="en-US" b="0" dirty="0"/>
              <a:t>用于控制网页的样式和布局。</a:t>
            </a:r>
            <a:endParaRPr lang="zh-CN" altLang="en-US" b="0" dirty="0"/>
          </a:p>
          <a:p>
            <a:pPr>
              <a:lnSpc>
                <a:spcPct val="2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/>
              <a:t>CSS3 </a:t>
            </a:r>
            <a:r>
              <a:rPr lang="zh-CN" altLang="en-US" b="0" dirty="0"/>
              <a:t>是最新的 </a:t>
            </a:r>
            <a:r>
              <a:rPr lang="en-US" altLang="zh-CN" b="0" dirty="0"/>
              <a:t>CSS </a:t>
            </a:r>
            <a:r>
              <a:rPr lang="zh-CN" altLang="en-US" b="0" dirty="0"/>
              <a:t>标准</a:t>
            </a:r>
            <a:r>
              <a:rPr lang="zh-CN" altLang="en-US" b="0" dirty="0" smtClean="0"/>
              <a:t>。</a:t>
            </a:r>
            <a:endParaRPr lang="en-US" altLang="zh-CN" b="0" dirty="0" smtClean="0"/>
          </a:p>
          <a:p>
            <a:pPr>
              <a:lnSpc>
                <a:spcPct val="2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/>
              <a:t>CSS3</a:t>
            </a:r>
            <a:r>
              <a:rPr lang="zh-CN" altLang="en-US" b="0" dirty="0"/>
              <a:t>语言开发是朝着模块化发展的。</a:t>
            </a:r>
            <a:endParaRPr lang="zh-CN" altLang="en-US" b="0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多列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309370" y="1356995"/>
            <a:ext cx="10320655" cy="5095875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0" dirty="0" smtClean="0"/>
              <a:t>column-width</a:t>
            </a:r>
            <a:r>
              <a:rPr lang="zh-CN" altLang="en-US" b="0" dirty="0" smtClean="0"/>
              <a:t>：设置对象每列的宽度</a:t>
            </a:r>
            <a:br>
              <a:rPr lang="zh-CN" altLang="en-US" dirty="0" smtClean="0"/>
            </a:br>
            <a:r>
              <a:rPr lang="zh-CN" altLang="en-US" b="0" dirty="0" smtClean="0"/>
              <a:t>例：</a:t>
            </a:r>
            <a:r>
              <a:rPr lang="en-US" b="0" dirty="0" smtClean="0"/>
              <a:t> column-width: 200px</a:t>
            </a:r>
            <a:endParaRPr lang="en-US" b="0" dirty="0" smtClean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0" dirty="0" smtClean="0"/>
              <a:t>column-count</a:t>
            </a:r>
            <a:r>
              <a:rPr lang="zh-CN" altLang="en-US" b="0" dirty="0" smtClean="0"/>
              <a:t>：设置对象每段的列数</a:t>
            </a:r>
            <a:endParaRPr lang="zh-CN" altLang="en-US" b="0" dirty="0" smtClean="0"/>
          </a:p>
          <a:p>
            <a:pPr>
              <a:buNone/>
            </a:pPr>
            <a:r>
              <a:rPr lang="en-US" dirty="0" smtClean="0"/>
              <a:t>	</a:t>
            </a:r>
            <a:r>
              <a:rPr lang="zh-CN" altLang="en-US" b="0" dirty="0" smtClean="0"/>
              <a:t>例：</a:t>
            </a:r>
            <a:r>
              <a:rPr lang="en-US" b="0" dirty="0" smtClean="0"/>
              <a:t>column-count: 4</a:t>
            </a:r>
            <a:endParaRPr lang="en-US" b="0" dirty="0" smtClean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0" dirty="0" smtClean="0"/>
              <a:t>columns:</a:t>
            </a:r>
            <a:r>
              <a:rPr lang="zh-CN" altLang="en-US" b="0" dirty="0" smtClean="0"/>
              <a:t>规定设置 </a:t>
            </a:r>
            <a:r>
              <a:rPr lang="en-US" b="0" dirty="0" smtClean="0"/>
              <a:t>column-width </a:t>
            </a:r>
            <a:r>
              <a:rPr lang="zh-CN" altLang="en-US" b="0" dirty="0" smtClean="0"/>
              <a:t>和 </a:t>
            </a:r>
            <a:r>
              <a:rPr lang="en-US" b="0" dirty="0" smtClean="0"/>
              <a:t>column-count </a:t>
            </a:r>
            <a:r>
              <a:rPr lang="zh-CN" altLang="en-US" b="0" dirty="0" smtClean="0"/>
              <a:t>的简写属性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/>
              <a:t> </a:t>
            </a:r>
            <a:r>
              <a:rPr lang="en-US" altLang="zh-CN" b="0" dirty="0" smtClean="0"/>
              <a:t>  </a:t>
            </a:r>
            <a:r>
              <a:rPr lang="zh-CN" altLang="en-US" b="0" dirty="0" smtClean="0"/>
              <a:t>例：</a:t>
            </a:r>
            <a:r>
              <a:rPr lang="en-US" altLang="zh-CN" b="0" dirty="0"/>
              <a:t>columns:100px 3</a:t>
            </a:r>
            <a:r>
              <a:rPr lang="en-US" altLang="zh-CN" b="0" dirty="0" smtClean="0"/>
              <a:t>;</a:t>
            </a:r>
            <a:endParaRPr lang="en-US" altLang="zh-CN" b="0" dirty="0" smtClean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 smtClean="0"/>
              <a:t>column-rule:</a:t>
            </a:r>
            <a:r>
              <a:rPr lang="zh-CN" altLang="en-US" b="0" dirty="0"/>
              <a:t>设置对象的列与列之间的边框，参阅</a:t>
            </a:r>
            <a:r>
              <a:rPr lang="en-US" altLang="zh-CN" b="0" dirty="0"/>
              <a:t>border</a:t>
            </a:r>
            <a:r>
              <a:rPr lang="zh-CN" altLang="en-US" b="0" dirty="0"/>
              <a:t>属性</a:t>
            </a:r>
            <a:r>
              <a:rPr lang="zh-CN" altLang="en-US" b="0" dirty="0" smtClean="0"/>
              <a:t>。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/>
              <a:t> </a:t>
            </a:r>
            <a:r>
              <a:rPr lang="en-US" altLang="zh-CN" b="0" dirty="0" smtClean="0"/>
              <a:t>  </a:t>
            </a:r>
            <a:r>
              <a:rPr lang="zh-CN" altLang="en-US" b="0" dirty="0" smtClean="0"/>
              <a:t>例：</a:t>
            </a:r>
            <a:r>
              <a:rPr lang="en-US" altLang="zh-CN" b="0" dirty="0" smtClean="0"/>
              <a:t>c</a:t>
            </a:r>
            <a:r>
              <a:rPr lang="en-US" altLang="zh-CN" b="0" dirty="0" err="1"/>
              <a:t>olumn</a:t>
            </a:r>
            <a:r>
              <a:rPr lang="en-US" altLang="zh-CN" b="0" dirty="0"/>
              <a:t>-rule: 5px dashed </a:t>
            </a:r>
            <a:r>
              <a:rPr lang="en-US" altLang="zh-CN" b="0" dirty="0" smtClean="0"/>
              <a:t>blue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endParaRPr lang="en-US" b="0" dirty="0" smtClean="0"/>
          </a:p>
          <a:p>
            <a:pPr>
              <a:buNone/>
            </a:pPr>
            <a:br>
              <a:rPr lang="zh-CN" altLang="en-US" dirty="0" smtClean="0"/>
            </a:br>
            <a:r>
              <a:rPr lang="zh-CN" altLang="en-US" dirty="0" smtClean="0"/>
              <a:t> </a:t>
            </a:r>
            <a:br>
              <a:rPr lang="zh-CN" altLang="en-US" dirty="0" smtClean="0"/>
            </a:br>
            <a:r>
              <a:rPr lang="zh-CN" altLang="en-US" dirty="0" smtClean="0"/>
              <a:t> </a:t>
            </a:r>
            <a:br>
              <a:rPr lang="en-US" dirty="0" smtClean="0"/>
            </a:br>
            <a:r>
              <a:rPr lang="en-US" dirty="0" smtClean="0"/>
              <a:t> </a:t>
            </a:r>
            <a:br>
              <a:rPr lang="en-US" dirty="0" smtClean="0"/>
            </a:br>
            <a:endParaRPr lang="en-US" b="0" dirty="0" smtClean="0"/>
          </a:p>
          <a:p>
            <a:pPr>
              <a:buNone/>
            </a:pPr>
            <a:br>
              <a:rPr lang="en-US" dirty="0" smtClean="0"/>
            </a:br>
            <a:endParaRPr lang="zh-CN" altLang="en-US" dirty="0"/>
          </a:p>
        </p:txBody>
      </p:sp>
    </p:spTree>
  </p:cSld>
  <p:clrMapOvr>
    <a:masterClrMapping/>
  </p:clrMapOvr>
  <p:transition spd="med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多列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355725" y="1930400"/>
            <a:ext cx="8818245" cy="3822700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 smtClean="0"/>
              <a:t>column-gap:</a:t>
            </a:r>
            <a:r>
              <a:rPr lang="zh-CN" altLang="en-US" b="0" dirty="0"/>
              <a:t>规定列之间的</a:t>
            </a:r>
            <a:r>
              <a:rPr lang="zh-CN" altLang="en-US" b="0" dirty="0" smtClean="0"/>
              <a:t>间隔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zh-CN" altLang="en-US" b="0" dirty="0" smtClean="0"/>
              <a:t>   例：</a:t>
            </a:r>
            <a:r>
              <a:rPr lang="en-US" altLang="zh-CN" b="0" dirty="0" smtClean="0"/>
              <a:t>column-gap:40px;</a:t>
            </a:r>
            <a:endParaRPr lang="en-US" altLang="zh-CN" b="0" dirty="0" smtClean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 smtClean="0"/>
              <a:t>column-span:</a:t>
            </a:r>
            <a:r>
              <a:rPr lang="zh-CN" altLang="en-US" b="0" dirty="0"/>
              <a:t>规定元素应横跨多少列</a:t>
            </a:r>
            <a:r>
              <a:rPr lang="zh-CN" altLang="en-US" b="0" dirty="0" smtClean="0"/>
              <a:t>。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dirty="0" smtClean="0"/>
              <a:t>   </a:t>
            </a:r>
            <a:r>
              <a:rPr lang="zh-CN" altLang="en-US" b="0" dirty="0" smtClean="0"/>
              <a:t>语法：</a:t>
            </a:r>
            <a:r>
              <a:rPr lang="en-US" altLang="zh-CN" b="0" dirty="0" smtClean="0"/>
              <a:t>column-span</a:t>
            </a:r>
            <a:r>
              <a:rPr lang="en-US" altLang="zh-CN" b="0" dirty="0"/>
              <a:t>: </a:t>
            </a:r>
            <a:r>
              <a:rPr lang="en-US" altLang="zh-CN" b="0" dirty="0" smtClean="0"/>
              <a:t>1|all</a:t>
            </a:r>
            <a:r>
              <a:rPr lang="zh-CN" altLang="en-US" b="0" dirty="0" smtClean="0"/>
              <a:t>（横跨所有列）</a:t>
            </a:r>
            <a:r>
              <a:rPr lang="en-US" altLang="zh-CN" b="0" dirty="0" smtClean="0"/>
              <a:t>;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endParaRPr lang="en-US" b="0" dirty="0" smtClean="0"/>
          </a:p>
          <a:p>
            <a:pPr>
              <a:buNone/>
            </a:pPr>
            <a:br>
              <a:rPr lang="zh-CN" altLang="en-US" dirty="0" smtClean="0"/>
            </a:br>
            <a:r>
              <a:rPr lang="zh-CN" altLang="en-US" dirty="0" smtClean="0"/>
              <a:t> </a:t>
            </a:r>
            <a:br>
              <a:rPr lang="en-US" dirty="0" smtClean="0"/>
            </a:br>
            <a:r>
              <a:rPr lang="en-US" dirty="0" smtClean="0"/>
              <a:t> </a:t>
            </a:r>
            <a:br>
              <a:rPr lang="en-US" dirty="0" smtClean="0"/>
            </a:br>
            <a:br>
              <a:rPr lang="en-US" dirty="0" smtClean="0"/>
            </a:br>
            <a:endParaRPr lang="zh-CN" altLang="en-US" dirty="0"/>
          </a:p>
        </p:txBody>
      </p:sp>
    </p:spTree>
  </p:cSld>
  <p:clrMapOvr>
    <a:masterClrMapping/>
  </p:clrMapOvr>
  <p:transition spd="med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边框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415480" y="1797061"/>
            <a:ext cx="9937104" cy="32750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b="0" dirty="0" smtClean="0"/>
              <a:t>CSS3</a:t>
            </a:r>
            <a:r>
              <a:rPr lang="zh-CN" altLang="en-US" b="0" dirty="0" smtClean="0"/>
              <a:t>可创建</a:t>
            </a:r>
            <a:r>
              <a:rPr lang="zh-CN" altLang="en-US" b="0" dirty="0"/>
              <a:t>圆角边框，向矩形添加阴影，使用图片来绘制</a:t>
            </a:r>
            <a:r>
              <a:rPr lang="zh-CN" altLang="en-US" b="0" dirty="0" smtClean="0"/>
              <a:t>边框</a:t>
            </a:r>
            <a:endParaRPr lang="en-US" altLang="zh-CN" b="0" dirty="0" smtClean="0"/>
          </a:p>
          <a:p>
            <a:pPr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b="0" dirty="0"/>
              <a:t>CSS3 </a:t>
            </a:r>
            <a:r>
              <a:rPr lang="zh-CN" altLang="en-US" b="0" dirty="0"/>
              <a:t>圆角</a:t>
            </a:r>
            <a:r>
              <a:rPr lang="zh-CN" altLang="en-US" b="0" dirty="0" smtClean="0"/>
              <a:t>边框（</a:t>
            </a:r>
            <a:r>
              <a:rPr lang="en-US" altLang="zh-CN" b="0" dirty="0"/>
              <a:t>border-radius </a:t>
            </a:r>
            <a:r>
              <a:rPr lang="zh-CN" altLang="en-US" b="0" dirty="0" smtClean="0"/>
              <a:t>）</a:t>
            </a:r>
            <a:endParaRPr lang="en-US" altLang="zh-CN" b="0" dirty="0" smtClean="0"/>
          </a:p>
          <a:p>
            <a:pPr>
              <a:lnSpc>
                <a:spcPct val="150000"/>
              </a:lnSpc>
              <a:buClr>
                <a:schemeClr val="tx1"/>
              </a:buClr>
              <a:buNone/>
            </a:pPr>
            <a:r>
              <a:rPr lang="zh-CN" altLang="en-US" b="0" dirty="0" smtClean="0"/>
              <a:t>注：</a:t>
            </a:r>
            <a:r>
              <a:rPr lang="en-US" altLang="zh-CN" b="0" dirty="0" smtClean="0"/>
              <a:t>border-radius</a:t>
            </a:r>
            <a:r>
              <a:rPr lang="zh-CN" altLang="en-US" b="0" dirty="0" smtClean="0"/>
              <a:t>的值的单位可为</a:t>
            </a:r>
            <a:r>
              <a:rPr lang="en-US" altLang="zh-CN" b="0" dirty="0" err="1" smtClean="0"/>
              <a:t>px,em</a:t>
            </a:r>
            <a:r>
              <a:rPr lang="en-US" altLang="zh-CN" b="0" dirty="0" smtClean="0"/>
              <a:t>,%</a:t>
            </a:r>
            <a:endParaRPr lang="en-US" altLang="zh-CN" b="0" dirty="0" smtClean="0"/>
          </a:p>
          <a:p>
            <a:pPr>
              <a:lnSpc>
                <a:spcPct val="150000"/>
              </a:lnSpc>
              <a:buClr>
                <a:schemeClr val="tx1"/>
              </a:buClr>
              <a:buNone/>
            </a:pPr>
            <a:r>
              <a:rPr lang="zh-CN" altLang="en-US" b="0" dirty="0" smtClean="0"/>
              <a:t>基本语法：</a:t>
            </a:r>
            <a:r>
              <a:rPr lang="en-US" b="0" dirty="0" smtClean="0"/>
              <a:t>border-radius: 1-4 length|% / 1-4 length|%;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边框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415480" y="1306115"/>
            <a:ext cx="9937104" cy="3275013"/>
          </a:xfrm>
        </p:spPr>
        <p:txBody>
          <a:bodyPr/>
          <a:lstStyle/>
          <a:p>
            <a:pPr marL="0" indent="0"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381092" y="1500174"/>
          <a:ext cx="9572692" cy="490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15106"/>
                <a:gridCol w="335758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举例</a:t>
                      </a:r>
                      <a:endParaRPr lang="zh-CN" altLang="en-US" sz="2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图例</a:t>
                      </a:r>
                      <a:endParaRPr lang="zh-CN" altLang="en-US" sz="2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border-radius:25px;</a:t>
                      </a: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border-radius:10px 30px;</a:t>
                      </a:r>
                      <a:endParaRPr lang="en-US" altLang="zh-CN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r>
                        <a:rPr lang="en-US" altLang="zh-CN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border-radius:10px 30px 50px;</a:t>
                      </a:r>
                      <a:endParaRPr lang="en-US" altLang="zh-CN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r>
                        <a:rPr lang="en-US" altLang="zh-CN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border-radius:10px 30px 70px 50px;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border-radius:60px/30px;</a:t>
                      </a:r>
                      <a:endParaRPr lang="en-US" altLang="zh-CN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r>
                        <a:rPr lang="en-US" altLang="zh-CN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border-radius:10px 50px /20px 40px 60px 80px;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border-top-left-radius:20px;</a:t>
                      </a:r>
                      <a:endParaRPr lang="en-US" altLang="zh-CN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r>
                        <a:rPr lang="en-US" altLang="zh-CN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border-top-right-radius:80px</a:t>
                      </a:r>
                      <a:r>
                        <a:rPr lang="en-US" altLang="zh-CN" sz="2400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40px;</a:t>
                      </a:r>
                      <a:endParaRPr lang="en-US" altLang="zh-CN" sz="2400" baseline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r>
                        <a:rPr lang="en-US" altLang="zh-CN" sz="2400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border-bottom-left-radius:30px;</a:t>
                      </a:r>
                      <a:endParaRPr lang="en-US" altLang="zh-CN" sz="2400" baseline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r>
                        <a:rPr lang="en-US" altLang="zh-CN" sz="2400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border-bottom-right-radius:70px;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8882082" y="2071678"/>
            <a:ext cx="785818" cy="372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096276" y="2857496"/>
            <a:ext cx="2571756" cy="454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39140" y="3929066"/>
            <a:ext cx="218122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810644" y="5357826"/>
            <a:ext cx="1066800" cy="590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边框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666875" y="1642745"/>
            <a:ext cx="7933055" cy="3630295"/>
          </a:xfrm>
        </p:spPr>
        <p:txBody>
          <a:bodyPr/>
          <a:lstStyle/>
          <a:p>
            <a:pPr>
              <a:buNone/>
            </a:pPr>
            <a:r>
              <a:rPr lang="zh-CN" altLang="en-US" dirty="0" smtClean="0"/>
              <a:t>画个鸡蛋：</a:t>
            </a:r>
            <a:endParaRPr lang="en-US" altLang="zh-CN" dirty="0" smtClean="0"/>
          </a:p>
          <a:p>
            <a:pPr>
              <a:buNone/>
            </a:pPr>
            <a:r>
              <a:rPr lang="en-US" altLang="zh-CN" dirty="0" smtClean="0"/>
              <a:t>border-radius:50% / 65% 65% 35% 35%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528" y="3669418"/>
            <a:ext cx="1224136" cy="1402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边框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487488" y="1332623"/>
            <a:ext cx="7933124" cy="3275013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b="0" dirty="0" smtClean="0"/>
              <a:t>图像边框</a:t>
            </a:r>
            <a:r>
              <a:rPr lang="en-US" altLang="zh-CN" b="0" dirty="0" smtClean="0"/>
              <a:t>(border-image)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b="0" dirty="0" smtClean="0"/>
              <a:t>   </a:t>
            </a:r>
            <a:r>
              <a:rPr lang="zh-CN" altLang="en-US" b="0" dirty="0" smtClean="0"/>
              <a:t>例：</a:t>
            </a:r>
            <a:endParaRPr lang="en-US" altLang="zh-CN" b="0" dirty="0" smtClean="0"/>
          </a:p>
        </p:txBody>
      </p:sp>
      <p:sp>
        <p:nvSpPr>
          <p:cNvPr id="6" name="圆角矩形 5"/>
          <p:cNvSpPr/>
          <p:nvPr/>
        </p:nvSpPr>
        <p:spPr>
          <a:xfrm>
            <a:off x="1739040" y="2481852"/>
            <a:ext cx="8424936" cy="108012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Clr>
                <a:schemeClr val="tx1"/>
              </a:buClr>
              <a:buNone/>
            </a:pP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border-image:url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img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/border.png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7 27 27 27 / 9px 27px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27px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27px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repeat;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7962486" y="3982669"/>
            <a:ext cx="2993577" cy="1800200"/>
          </a:xfrm>
          <a:prstGeom prst="wedgeRoundRectCallout">
            <a:avLst>
              <a:gd name="adj1" fmla="val -18470"/>
              <a:gd name="adj2" fmla="val -83513"/>
              <a:gd name="adj3" fmla="val 16667"/>
            </a:avLst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裁剪区域：</a:t>
            </a:r>
            <a:b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从左向右依次为：上右下左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1739040" y="4270701"/>
            <a:ext cx="3096345" cy="1440160"/>
          </a:xfrm>
          <a:prstGeom prst="wedgeRoundRectCallout">
            <a:avLst>
              <a:gd name="adj1" fmla="val -20623"/>
              <a:gd name="adj2" fmla="val -97759"/>
              <a:gd name="adj3" fmla="val 16667"/>
            </a:avLst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边框宽度：</a:t>
            </a:r>
            <a:b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从左向右依次为：上右下左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左大括号 8"/>
          <p:cNvSpPr/>
          <p:nvPr/>
        </p:nvSpPr>
        <p:spPr>
          <a:xfrm rot="16200000">
            <a:off x="8467405" y="2317719"/>
            <a:ext cx="360040" cy="176419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左大括号 9"/>
          <p:cNvSpPr/>
          <p:nvPr/>
        </p:nvSpPr>
        <p:spPr>
          <a:xfrm rot="16200000">
            <a:off x="3395224" y="1894437"/>
            <a:ext cx="360040" cy="338437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5052594" y="4126685"/>
            <a:ext cx="2591102" cy="1656184"/>
          </a:xfrm>
          <a:prstGeom prst="wedgeRoundRectCallout">
            <a:avLst>
              <a:gd name="adj1" fmla="val -20623"/>
              <a:gd name="adj2" fmla="val -87768"/>
              <a:gd name="adj3" fmla="val 16667"/>
            </a:avLst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填充方式：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stretch(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默认）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repeat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round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39040" y="5854877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试试改变每一个值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边框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767408" y="1412776"/>
            <a:ext cx="11665296" cy="3275013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b="0" dirty="0" smtClean="0"/>
              <a:t>边框添加阴影（</a:t>
            </a:r>
            <a:r>
              <a:rPr lang="en-US" altLang="zh-CN" b="0" dirty="0" smtClean="0"/>
              <a:t>box-shadow</a:t>
            </a:r>
            <a:r>
              <a:rPr lang="zh-CN" altLang="en-US" b="0" dirty="0" smtClean="0"/>
              <a:t>）</a:t>
            </a:r>
            <a:endParaRPr lang="en-US" altLang="zh-CN" b="0" dirty="0" smtClean="0"/>
          </a:p>
          <a:p>
            <a:pPr marL="0" indent="0">
              <a:buClr>
                <a:schemeClr val="tx1"/>
              </a:buClr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b="0" dirty="0" smtClean="0"/>
              <a:t>语法：</a:t>
            </a:r>
            <a:r>
              <a:rPr lang="en-US" altLang="zh-CN" b="0" dirty="0" smtClean="0"/>
              <a:t>box-shadow</a:t>
            </a:r>
            <a:r>
              <a:rPr lang="en-US" altLang="zh-CN" b="0" dirty="0"/>
              <a:t>: h-shadow v-shadow blur spread color inset;</a:t>
            </a:r>
            <a:endParaRPr lang="zh-CN" altLang="en-US" b="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199456" y="2636912"/>
          <a:ext cx="10657184" cy="376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48"/>
                <a:gridCol w="8424936"/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2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值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描述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b="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h-shadow</a:t>
                      </a:r>
                      <a:endParaRPr lang="en-US" sz="2800" b="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b="0" i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必需。水平阴影的位置。允许负值。</a:t>
                      </a:r>
                      <a:endParaRPr lang="zh-CN" altLang="en-US" sz="2800" b="0" i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b="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v-shadow</a:t>
                      </a:r>
                      <a:endParaRPr lang="en-US" sz="2800" b="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b="0" i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必需。垂直阴影的位置。允许负值。</a:t>
                      </a:r>
                      <a:endParaRPr lang="zh-CN" altLang="en-US" sz="2800" b="0" i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b="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blur</a:t>
                      </a:r>
                      <a:endParaRPr lang="en-US" sz="2800" b="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b="0" i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可选。模糊距离。</a:t>
                      </a:r>
                      <a:endParaRPr lang="zh-CN" altLang="en-US" sz="2800" b="0" i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b="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spread</a:t>
                      </a:r>
                      <a:endParaRPr lang="en-US" sz="2800" b="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b="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可选。阴影的尺寸。</a:t>
                      </a:r>
                      <a:endParaRPr lang="zh-CN" altLang="en-US" sz="2800" b="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b="0" i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color</a:t>
                      </a:r>
                      <a:endParaRPr lang="en-US" sz="2800" b="0" i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b="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可选。阴影的颜色</a:t>
                      </a:r>
                      <a:r>
                        <a:rPr lang="zh-CN" altLang="en-US" sz="2800" b="0" i="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  <a:endParaRPr lang="zh-CN" altLang="en-US" sz="2800" b="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800" b="0" i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inset</a:t>
                      </a:r>
                      <a:endParaRPr lang="en-US" sz="2800" b="0" i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CN" altLang="en-US" sz="2800" b="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可选。将外部阴影 </a:t>
                      </a:r>
                      <a:r>
                        <a:rPr lang="en-US" altLang="zh-CN" sz="2800" b="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(outset) </a:t>
                      </a:r>
                      <a:r>
                        <a:rPr lang="zh-CN" altLang="en-US" sz="2800" b="0" i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改为内部阴影。</a:t>
                      </a:r>
                      <a:endParaRPr lang="zh-CN" altLang="en-US" sz="2800" b="0" i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50" marR="142875" marT="57150" marB="57150" anchor="ctr"/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边框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767408" y="1412776"/>
            <a:ext cx="11665296" cy="3275013"/>
          </a:xfrm>
        </p:spPr>
        <p:txBody>
          <a:bodyPr/>
          <a:lstStyle/>
          <a:p>
            <a:pPr marL="0" indent="0">
              <a:buClr>
                <a:schemeClr val="tx1"/>
              </a:buClr>
              <a:buNone/>
            </a:pPr>
            <a:r>
              <a:rPr lang="en-US" altLang="zh-CN" b="0" dirty="0" smtClean="0"/>
              <a:t>	</a:t>
            </a:r>
            <a:r>
              <a:rPr lang="zh-CN" altLang="en-US" b="0" dirty="0" smtClean="0"/>
              <a:t>例：</a:t>
            </a:r>
            <a:endParaRPr lang="zh-CN" altLang="en-US" b="0" dirty="0"/>
          </a:p>
        </p:txBody>
      </p:sp>
      <p:sp>
        <p:nvSpPr>
          <p:cNvPr id="5" name="圆角矩形 4"/>
          <p:cNvSpPr/>
          <p:nvPr/>
        </p:nvSpPr>
        <p:spPr>
          <a:xfrm>
            <a:off x="1343582" y="2102804"/>
            <a:ext cx="9217024" cy="1944216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一个阴影：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box-shadow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10px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10px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5px #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888888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多个阴影：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box-shadow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10px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10px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5px #888888, inset 3px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3px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5px #f00;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注：有多个阴影须用逗号分隔继续写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496" y="4869160"/>
            <a:ext cx="4229100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5"/>
          <p:cNvSpPr/>
          <p:nvPr/>
        </p:nvSpPr>
        <p:spPr>
          <a:xfrm>
            <a:off x="1415480" y="4221088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演示：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1_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模板</Template>
  <TotalTime>0</TotalTime>
  <Words>4548</Words>
  <Application>WPS 演示</Application>
  <PresentationFormat>自定义</PresentationFormat>
  <Paragraphs>386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32</vt:i4>
      </vt:variant>
    </vt:vector>
  </HeadingPairs>
  <TitlesOfParts>
    <vt:vector size="45" baseType="lpstr">
      <vt:lpstr>Arial</vt:lpstr>
      <vt:lpstr>宋体</vt:lpstr>
      <vt:lpstr>Wingdings</vt:lpstr>
      <vt:lpstr>微软雅黑</vt:lpstr>
      <vt:lpstr>Wingdings 3</vt:lpstr>
      <vt:lpstr>Arial</vt:lpstr>
      <vt:lpstr>隶书</vt:lpstr>
      <vt:lpstr>Century Gothic</vt:lpstr>
      <vt:lpstr>Segoe Print</vt:lpstr>
      <vt:lpstr>Symbol</vt:lpstr>
      <vt:lpstr>Calibri</vt:lpstr>
      <vt:lpstr>1_Android演示文档标题03</vt:lpstr>
      <vt:lpstr>Android演示文档标题03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Yuanc</dc:creator>
  <cp:lastModifiedBy>Administrator</cp:lastModifiedBy>
  <cp:revision>542</cp:revision>
  <dcterms:created xsi:type="dcterms:W3CDTF">2014-09-15T13:36:00Z</dcterms:created>
  <dcterms:modified xsi:type="dcterms:W3CDTF">2017-06-05T09:13:56Z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